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23"/>
  </p:notesMasterIdLst>
  <p:sldIdLst>
    <p:sldId id="292" r:id="rId5"/>
    <p:sldId id="1305" r:id="rId6"/>
    <p:sldId id="352" r:id="rId7"/>
    <p:sldId id="1300" r:id="rId8"/>
    <p:sldId id="1284" r:id="rId9"/>
    <p:sldId id="1285" r:id="rId10"/>
    <p:sldId id="1303" r:id="rId11"/>
    <p:sldId id="1304" r:id="rId12"/>
    <p:sldId id="1286" r:id="rId13"/>
    <p:sldId id="1287" r:id="rId14"/>
    <p:sldId id="1292" r:id="rId15"/>
    <p:sldId id="1293" r:id="rId16"/>
    <p:sldId id="1294" r:id="rId17"/>
    <p:sldId id="1295" r:id="rId18"/>
    <p:sldId id="1296" r:id="rId19"/>
    <p:sldId id="1297" r:id="rId20"/>
    <p:sldId id="1288" r:id="rId21"/>
    <p:sldId id="1249" r:id="rId22"/>
  </p:sldIdLst>
  <p:sldSz cx="9144000" cy="5143500" type="screen16x9"/>
  <p:notesSz cx="6858000" cy="9144000"/>
  <p:custShowLst>
    <p:custShow name="Custom Show 1" id="0">
      <p:sldLst>
        <p:sld r:id="rId5"/>
        <p:sld r:id="rId7"/>
        <p:sld r:id="rId8"/>
        <p:sld r:id="rId9"/>
        <p:sld r:id="rId13"/>
      </p:sldLst>
    </p:custShow>
  </p:custShow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 xmlns:p15="http://schemas.microsoft.com/office/powerpoint/2012/main">
        <p15:guide id="1" orient="horz" pos="612" userDrawn="1">
          <p15:clr>
            <a:srgbClr val="A4A3A4"/>
          </p15:clr>
        </p15:guide>
        <p15:guide id="2" pos="144" userDrawn="1">
          <p15:clr>
            <a:srgbClr val="A4A3A4"/>
          </p15:clr>
        </p15:guide>
        <p15:guide id="3" orient="horz" pos="876" userDrawn="1">
          <p15:clr>
            <a:srgbClr val="A4A3A4"/>
          </p15:clr>
        </p15:guide>
      </p15:sldGuideLst>
    </p:ext>
    <p:ext uri="http://customooxmlschemas.google.com/">
      <go:slidesCustomData xmlns=""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r:id="rId220"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3264"/>
    <a:srgbClr val="841910"/>
    <a:srgbClr val="DFDDFB"/>
    <a:srgbClr val="213164"/>
    <a:srgbClr val="213163"/>
    <a:srgbClr val="E3E1FB"/>
    <a:srgbClr val="FFAB40"/>
    <a:srgbClr val="FFFFFF"/>
    <a:srgbClr val="0000FF"/>
    <a:srgbClr val="FFCD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410EFA8-133E-C6F0-4BF0-CA553FAF2DD6}" v="4" dt="2024-04-01T08:18:52.423"/>
    <p1510:client id="{EC8EA0C5-BD5F-4302-91C7-5AB04215853C}" v="5" dt="2024-04-01T08:17:11.322"/>
    <p1510:client id="{F9605AE3-8B2D-ECAA-E135-55D4A33FAE2F}" v="15" dt="2024-04-01T06:55:39.45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121" d="100"/>
          <a:sy n="121" d="100"/>
        </p:scale>
        <p:origin x="-102" y="102"/>
      </p:cViewPr>
      <p:guideLst>
        <p:guide orient="horz" pos="612"/>
        <p:guide orient="horz" pos="876"/>
        <p:guide pos="144"/>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slide" Target="slides/slide17.xml"/><Relationship Id="rId222"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2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20" Type="http://customschemas.google.com/relationships/presentationmetadata" Target="metadata"/><Relationship Id="rId225"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22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23"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E7D7BE-B1CD-41F1-9DDE-F3BBBC55BBFD}"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2660E8EA-4C38-4480-80FB-2EE5BA6984B3}" type="pres">
      <dgm:prSet presAssocID="{9CE7D7BE-B1CD-41F1-9DDE-F3BBBC55BBFD}" presName="Name0" presStyleCnt="0">
        <dgm:presLayoutVars>
          <dgm:chMax val="11"/>
          <dgm:chPref val="11"/>
          <dgm:dir/>
          <dgm:resizeHandles/>
        </dgm:presLayoutVars>
      </dgm:prSet>
      <dgm:spPr/>
      <dgm:t>
        <a:bodyPr/>
        <a:lstStyle/>
        <a:p>
          <a:endParaRPr lang="en-US"/>
        </a:p>
      </dgm:t>
    </dgm:pt>
  </dgm:ptLst>
  <dgm:cxnLst>
    <dgm:cxn modelId="{C84E9C6A-95CD-430E-B250-50748F350F7D}" type="presOf" srcId="{9CE7D7BE-B1CD-41F1-9DDE-F3BBBC55BBFD}" destId="{2660E8EA-4C38-4480-80FB-2EE5BA6984B3}" srcOrd="0"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extLst>
      <p:ext uri="{BB962C8B-B14F-4D97-AF65-F5344CB8AC3E}">
        <p14:creationId xmlns:p14="http://schemas.microsoft.com/office/powerpoint/2010/main" val="1272307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0" algn="l">
              <a:lnSpc>
                <a:spcPct val="100000"/>
              </a:lnSpc>
              <a:spcBef>
                <a:spcPts val="0"/>
              </a:spcBef>
              <a:spcAft>
                <a:spcPts val="0"/>
              </a:spcAft>
              <a:buSzPts val="1100"/>
              <a:buNone/>
            </a:pPr>
            <a:endParaRPr lang="en"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93475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81168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249617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458256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453239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671224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246731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48123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MT"/>
                <a:cs typeface="Arial M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800" b="0" i="0">
                <a:solidFill>
                  <a:schemeClr val="tx1"/>
                </a:solidFill>
                <a:latin typeface="Arial MT"/>
                <a:cs typeface="Arial MT"/>
              </a:defRPr>
            </a:lvl1pPr>
          </a:lstStyle>
          <a:p>
            <a:pPr marL="12700">
              <a:lnSpc>
                <a:spcPct val="100000"/>
              </a:lnSpc>
              <a:spcBef>
                <a:spcPts val="25"/>
              </a:spcBef>
            </a:pPr>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3FD61DA6-D9C3-4FDE-8A87-022315D71125}" type="datetime1">
              <a:rPr lang="en-US" smtClean="0"/>
              <a:t>4/10/2024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837878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4/10/2024</a:t>
            </a:fld>
            <a:endParaRPr lang="en-US"/>
          </a:p>
        </p:txBody>
      </p:sp>
      <p:sp>
        <p:nvSpPr>
          <p:cNvPr id="5" name="Footer Placeholder 4">
            <a:extLst>
              <a:ext uri="{FF2B5EF4-FFF2-40B4-BE49-F238E27FC236}">
                <a16:creationId xmlns=""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8" name="Rectangle 7">
            <a:extLst>
              <a:ext uri="{FF2B5EF4-FFF2-40B4-BE49-F238E27FC236}">
                <a16:creationId xmlns="" xmlns:a16="http://schemas.microsoft.com/office/drawing/2014/main" id="{9759FAC2-2004-4EAC-FA79-8395FA9E5834}"/>
              </a:ext>
            </a:extLst>
          </p:cNvPr>
          <p:cNvSpPr/>
          <p:nvPr userDrawn="1"/>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110;p4" descr="A close up of a sign&#10;&#10;Description automatically generated">
            <a:extLst>
              <a:ext uri="{FF2B5EF4-FFF2-40B4-BE49-F238E27FC236}">
                <a16:creationId xmlns="" xmlns:a16="http://schemas.microsoft.com/office/drawing/2014/main" id="{CE849A3B-BCF0-B774-F89E-81965C71F93E}"/>
              </a:ext>
            </a:extLst>
          </p:cNvPr>
          <p:cNvPicPr preferRelativeResize="0"/>
          <p:nvPr userDrawn="1"/>
        </p:nvPicPr>
        <p:blipFill rotWithShape="1">
          <a:blip r:embed="rId12">
            <a:alphaModFix/>
          </a:blip>
          <a:srcRect/>
          <a:stretch/>
        </p:blipFill>
        <p:spPr>
          <a:xfrm>
            <a:off x="7799751" y="88917"/>
            <a:ext cx="1233874" cy="412476"/>
          </a:xfrm>
          <a:prstGeom prst="rect">
            <a:avLst/>
          </a:prstGeom>
          <a:noFill/>
          <a:ln>
            <a:noFill/>
          </a:ln>
        </p:spPr>
      </p:pic>
      <p:sp>
        <p:nvSpPr>
          <p:cNvPr id="2" name="Rectangle 1">
            <a:extLst>
              <a:ext uri="{FF2B5EF4-FFF2-40B4-BE49-F238E27FC236}">
                <a16:creationId xmlns="" xmlns:a16="http://schemas.microsoft.com/office/drawing/2014/main" id="{5DA41203-56BE-577E-A8C1-98B09B515AAC}"/>
              </a:ext>
            </a:extLst>
          </p:cNvPr>
          <p:cNvSpPr/>
          <p:nvPr userDrawn="1"/>
        </p:nvSpPr>
        <p:spPr>
          <a:xfrm>
            <a:off x="7594600" y="82567"/>
            <a:ext cx="165100" cy="412476"/>
          </a:xfrm>
          <a:prstGeom prst="rect">
            <a:avLst/>
          </a:prstGeom>
          <a:solidFill>
            <a:srgbClr val="8419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 xmlns:a16="http://schemas.microsoft.com/office/drawing/2014/main" id="{113AE749-D756-44D4-7512-5A64C3448524}"/>
              </a:ext>
            </a:extLst>
          </p:cNvPr>
          <p:cNvSpPr/>
          <p:nvPr userDrawn="1"/>
        </p:nvSpPr>
        <p:spPr>
          <a:xfrm>
            <a:off x="7440249" y="82567"/>
            <a:ext cx="103551" cy="412476"/>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 xmlns:a16="http://schemas.microsoft.com/office/drawing/2014/main" id="{7AC47A97-ED2C-01CD-35B7-62DB0980AD76}"/>
              </a:ext>
            </a:extLst>
          </p:cNvPr>
          <p:cNvSpPr/>
          <p:nvPr userDrawn="1"/>
        </p:nvSpPr>
        <p:spPr>
          <a:xfrm>
            <a:off x="0" y="5086350"/>
            <a:ext cx="9144000" cy="69850"/>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 xmlns:a16="http://schemas.microsoft.com/office/drawing/2014/main" id="{005834B6-17D2-3D0A-58FC-6B1CA1321EBB}"/>
              </a:ext>
            </a:extLst>
          </p:cNvPr>
          <p:cNvSpPr/>
          <p:nvPr userDrawn="1"/>
        </p:nvSpPr>
        <p:spPr>
          <a:xfrm>
            <a:off x="0" y="88917"/>
            <a:ext cx="7283428" cy="406126"/>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 xmlns:a16="http://schemas.microsoft.com/office/drawing/2014/main" id="{4563F94C-8FC4-4D17-213C-5A08DC1A14F1}"/>
              </a:ext>
            </a:extLst>
          </p:cNvPr>
          <p:cNvSpPr txBox="1"/>
          <p:nvPr userDrawn="1"/>
        </p:nvSpPr>
        <p:spPr>
          <a:xfrm>
            <a:off x="92480" y="105826"/>
            <a:ext cx="3953740" cy="369332"/>
          </a:xfrm>
          <a:prstGeom prst="rect">
            <a:avLst/>
          </a:prstGeom>
          <a:noFill/>
        </p:spPr>
        <p:txBody>
          <a:bodyPr wrap="square" rtlCol="0">
            <a:spAutoFit/>
          </a:bodyPr>
          <a:lstStyle/>
          <a:p>
            <a:r>
              <a:rPr lang="en-US" sz="1800" b="0">
                <a:solidFill>
                  <a:schemeClr val="bg1"/>
                </a:solidFill>
              </a:rPr>
              <a:t>Next Gen Employability Program</a:t>
            </a:r>
          </a:p>
        </p:txBody>
      </p:sp>
    </p:spTree>
  </p:cSld>
  <p:clrMap bg1="lt1" tx1="dk1" bg2="dk2" tx2="lt2" accent1="accent1" accent2="accent2" accent3="accent3" accent4="accent4" accent5="accent5" accent6="accent6" hlink="hlink" folHlink="folHlink"/>
  <p:sldLayoutIdLst>
    <p:sldLayoutId id="2147483666" r:id="rId1"/>
    <p:sldLayoutId id="2147483654" r:id="rId2"/>
    <p:sldLayoutId id="2147483668" r:id="rId3"/>
    <p:sldLayoutId id="2147483669" r:id="rId4"/>
    <p:sldLayoutId id="2147483656" r:id="rId5"/>
    <p:sldLayoutId id="2147483657" r:id="rId6"/>
    <p:sldLayoutId id="2147483659" r:id="rId7"/>
    <p:sldLayoutId id="2147483674" r:id="rId8"/>
    <p:sldLayoutId id="2147483687" r:id="rId9"/>
    <p:sldLayoutId id="2147483701"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9.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 xmlns:a16="http://schemas.microsoft.com/office/drawing/2014/main" id="{5236A7EE-63C5-F101-791D-20DB74487B5F}"/>
              </a:ext>
            </a:extLst>
          </p:cNvPr>
          <p:cNvSpPr/>
          <p:nvPr/>
        </p:nvSpPr>
        <p:spPr>
          <a:xfrm>
            <a:off x="0" y="0"/>
            <a:ext cx="9144000" cy="5143500"/>
          </a:xfrm>
          <a:prstGeom prst="rect">
            <a:avLst/>
          </a:prstGeom>
          <a:solidFill>
            <a:srgbClr val="DFDD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7" name="Picture 26" descr="A white circle in the sky&#10;&#10;Description automatically generated">
            <a:extLst>
              <a:ext uri="{FF2B5EF4-FFF2-40B4-BE49-F238E27FC236}">
                <a16:creationId xmlns="" xmlns:a16="http://schemas.microsoft.com/office/drawing/2014/main" id="{1D208048-E027-53B8-75D2-1A56790EAEA4}"/>
              </a:ext>
            </a:extLst>
          </p:cNvPr>
          <p:cNvPicPr>
            <a:picLocks noChangeAspect="1"/>
          </p:cNvPicPr>
          <p:nvPr/>
        </p:nvPicPr>
        <p:blipFill rotWithShape="1">
          <a:blip r:embed="rId3">
            <a:alphaModFix amt="5000"/>
          </a:blip>
          <a:srcRect t="5928" r="746" b="10206"/>
          <a:stretch/>
        </p:blipFill>
        <p:spPr>
          <a:xfrm>
            <a:off x="13063" y="-1"/>
            <a:ext cx="9130937" cy="5143501"/>
          </a:xfrm>
          <a:prstGeom prst="rect">
            <a:avLst/>
          </a:prstGeom>
          <a:effectLst/>
        </p:spPr>
      </p:pic>
      <p:sp>
        <p:nvSpPr>
          <p:cNvPr id="22" name="Rectangle 21">
            <a:extLst>
              <a:ext uri="{FF2B5EF4-FFF2-40B4-BE49-F238E27FC236}">
                <a16:creationId xmlns="" xmlns:a16="http://schemas.microsoft.com/office/drawing/2014/main" id="{03D60DAB-D335-1BD9-E58E-A9668EF00ACF}"/>
              </a:ext>
            </a:extLst>
          </p:cNvPr>
          <p:cNvSpPr/>
          <p:nvPr/>
        </p:nvSpPr>
        <p:spPr>
          <a:xfrm>
            <a:off x="1865074" y="730897"/>
            <a:ext cx="6301139" cy="3966472"/>
          </a:xfrm>
          <a:prstGeom prst="rect">
            <a:avLst/>
          </a:prstGeom>
          <a:solidFill>
            <a:srgbClr val="213163"/>
          </a:solidFill>
          <a:ln>
            <a:solidFill>
              <a:srgbClr val="213163"/>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 xmlns:a16="http://schemas.microsoft.com/office/drawing/2014/main" id="{13F58464-A114-244B-EF0C-6FE8EEDA9F75}"/>
              </a:ext>
            </a:extLst>
          </p:cNvPr>
          <p:cNvSpPr/>
          <p:nvPr/>
        </p:nvSpPr>
        <p:spPr>
          <a:xfrm>
            <a:off x="988684" y="1023080"/>
            <a:ext cx="6985193" cy="3451405"/>
          </a:xfrm>
          <a:prstGeom prst="rect">
            <a:avLst/>
          </a:prstGeom>
          <a:solidFill>
            <a:schemeClr val="bg1"/>
          </a:solidFill>
          <a:ln>
            <a:solidFill>
              <a:schemeClr val="bg1"/>
            </a:solidFill>
          </a:ln>
          <a:effectLst>
            <a:outerShdw blurRad="508000" sx="105000" sy="105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 xmlns:a16="http://schemas.microsoft.com/office/drawing/2014/main" id="{BC4CF228-26B3-09C5-44DF-CA8F345519C2}"/>
              </a:ext>
            </a:extLst>
          </p:cNvPr>
          <p:cNvSpPr/>
          <p:nvPr/>
        </p:nvSpPr>
        <p:spPr>
          <a:xfrm>
            <a:off x="2490558" y="2787442"/>
            <a:ext cx="50564" cy="446915"/>
          </a:xfrm>
          <a:prstGeom prst="rect">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 xmlns:a16="http://schemas.microsoft.com/office/drawing/2014/main" id="{B1520DAD-F8CC-E505-163A-1A40C1FCC226}"/>
              </a:ext>
            </a:extLst>
          </p:cNvPr>
          <p:cNvSpPr txBox="1"/>
          <p:nvPr/>
        </p:nvSpPr>
        <p:spPr>
          <a:xfrm>
            <a:off x="2029564" y="2248174"/>
            <a:ext cx="5025352" cy="400110"/>
          </a:xfrm>
          <a:prstGeom prst="rect">
            <a:avLst/>
          </a:prstGeom>
          <a:noFill/>
        </p:spPr>
        <p:txBody>
          <a:bodyPr wrap="square" rtlCol="0">
            <a:spAutoFit/>
          </a:bodyPr>
          <a:lstStyle/>
          <a:p>
            <a:r>
              <a:rPr lang="en-US" sz="2000" b="1">
                <a:solidFill>
                  <a:srgbClr val="161D23"/>
                </a:solidFill>
              </a:rPr>
              <a:t>NEXT GEN EMPLOYABILITY PROGRAM</a:t>
            </a:r>
          </a:p>
        </p:txBody>
      </p:sp>
      <p:sp>
        <p:nvSpPr>
          <p:cNvPr id="7" name="TextBox 6">
            <a:extLst>
              <a:ext uri="{FF2B5EF4-FFF2-40B4-BE49-F238E27FC236}">
                <a16:creationId xmlns="" xmlns:a16="http://schemas.microsoft.com/office/drawing/2014/main" id="{7054292D-CF71-BD6B-6494-F0C14CB8262D}"/>
              </a:ext>
            </a:extLst>
          </p:cNvPr>
          <p:cNvSpPr txBox="1"/>
          <p:nvPr/>
        </p:nvSpPr>
        <p:spPr>
          <a:xfrm>
            <a:off x="2541122" y="2795733"/>
            <a:ext cx="4019698" cy="400110"/>
          </a:xfrm>
          <a:prstGeom prst="rect">
            <a:avLst/>
          </a:prstGeom>
          <a:noFill/>
        </p:spPr>
        <p:txBody>
          <a:bodyPr wrap="square" rtlCol="0">
            <a:spAutoFit/>
          </a:bodyPr>
          <a:lstStyle/>
          <a:p>
            <a:r>
              <a:rPr lang="en-US" sz="2000">
                <a:solidFill>
                  <a:srgbClr val="161D23"/>
                </a:solidFill>
              </a:rPr>
              <a:t>Creating a future-ready workforce</a:t>
            </a:r>
          </a:p>
        </p:txBody>
      </p:sp>
      <p:sp>
        <p:nvSpPr>
          <p:cNvPr id="13" name="Google Shape;70;p13">
            <a:extLst>
              <a:ext uri="{FF2B5EF4-FFF2-40B4-BE49-F238E27FC236}">
                <a16:creationId xmlns="" xmlns:a16="http://schemas.microsoft.com/office/drawing/2014/main" id="{8C1DD971-C5B3-56AD-1BE7-5C0CC8C3C639}"/>
              </a:ext>
            </a:extLst>
          </p:cNvPr>
          <p:cNvSpPr txBox="1"/>
          <p:nvPr/>
        </p:nvSpPr>
        <p:spPr>
          <a:xfrm>
            <a:off x="1003625" y="364253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Team Members</a:t>
            </a:r>
          </a:p>
        </p:txBody>
      </p:sp>
      <p:sp>
        <p:nvSpPr>
          <p:cNvPr id="14" name="TextBox 13">
            <a:extLst>
              <a:ext uri="{FF2B5EF4-FFF2-40B4-BE49-F238E27FC236}">
                <a16:creationId xmlns="" xmlns:a16="http://schemas.microsoft.com/office/drawing/2014/main" id="{43DEA4E5-E1F9-7C2B-5D82-B9EBDB357F79}"/>
              </a:ext>
            </a:extLst>
          </p:cNvPr>
          <p:cNvSpPr txBox="1"/>
          <p:nvPr/>
        </p:nvSpPr>
        <p:spPr>
          <a:xfrm>
            <a:off x="1095095" y="3956068"/>
            <a:ext cx="2095554" cy="456535"/>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Name </a:t>
            </a:r>
            <a:r>
              <a:rPr lang="en-US" sz="1100" b="0" i="0" u="none" strike="noStrike" cap="none" dirty="0" smtClean="0">
                <a:solidFill>
                  <a:schemeClr val="tx1"/>
                </a:solidFill>
                <a:latin typeface="Arial"/>
                <a:ea typeface="Arial"/>
                <a:cs typeface="Arial"/>
                <a:sym typeface="Arial"/>
              </a:rPr>
              <a:t>:</a:t>
            </a:r>
            <a:r>
              <a:rPr lang="en-US" sz="1100" b="0" i="0" u="none" strike="noStrike" cap="none" dirty="0" err="1" smtClean="0">
                <a:solidFill>
                  <a:schemeClr val="tx1"/>
                </a:solidFill>
                <a:latin typeface="Arial"/>
                <a:ea typeface="Arial"/>
                <a:cs typeface="Arial"/>
                <a:sym typeface="Arial"/>
              </a:rPr>
              <a:t>A.Babisha</a:t>
            </a:r>
            <a:endParaRPr lang="en-US" sz="1100" b="0" i="0" u="none" strike="noStrike" cap="none" dirty="0">
              <a:solidFill>
                <a:schemeClr val="tx1"/>
              </a:solidFill>
              <a:latin typeface="Arial"/>
              <a:ea typeface="Arial"/>
              <a:cs typeface="Arial"/>
              <a:sym typeface="Arial"/>
            </a:endParaRPr>
          </a:p>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ID </a:t>
            </a:r>
            <a:r>
              <a:rPr lang="en-US" sz="1100" b="0" i="0" u="none" strike="noStrike" cap="none" dirty="0" smtClean="0">
                <a:solidFill>
                  <a:schemeClr val="tx1"/>
                </a:solidFill>
                <a:latin typeface="Arial"/>
                <a:ea typeface="Arial"/>
                <a:cs typeface="Arial"/>
                <a:sym typeface="Arial"/>
              </a:rPr>
              <a:t>:au960221104038</a:t>
            </a:r>
            <a:endParaRPr lang="en-US" sz="1100" b="0" i="0" u="none" strike="noStrike" cap="none" dirty="0">
              <a:solidFill>
                <a:schemeClr val="tx1"/>
              </a:solidFill>
              <a:latin typeface="Arial"/>
              <a:ea typeface="Arial"/>
              <a:cs typeface="Arial"/>
              <a:sym typeface="Arial"/>
            </a:endParaRPr>
          </a:p>
        </p:txBody>
      </p:sp>
      <p:cxnSp>
        <p:nvCxnSpPr>
          <p:cNvPr id="15" name="Straight Connector 14">
            <a:extLst>
              <a:ext uri="{FF2B5EF4-FFF2-40B4-BE49-F238E27FC236}">
                <a16:creationId xmlns="" xmlns:a16="http://schemas.microsoft.com/office/drawing/2014/main" id="{65441A6D-4B56-CED3-7C3C-EF8BA7462425}"/>
              </a:ext>
            </a:extLst>
          </p:cNvPr>
          <p:cNvCxnSpPr>
            <a:cxnSpLocks/>
          </p:cNvCxnSpPr>
          <p:nvPr/>
        </p:nvCxnSpPr>
        <p:spPr>
          <a:xfrm>
            <a:off x="1100213" y="3919492"/>
            <a:ext cx="1986613"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18" name="Google Shape;70;p13">
            <a:extLst>
              <a:ext uri="{FF2B5EF4-FFF2-40B4-BE49-F238E27FC236}">
                <a16:creationId xmlns="" xmlns:a16="http://schemas.microsoft.com/office/drawing/2014/main" id="{CCC1DF48-ED01-057A-9A4F-593C2283B3BB}"/>
              </a:ext>
            </a:extLst>
          </p:cNvPr>
          <p:cNvSpPr txBox="1"/>
          <p:nvPr/>
        </p:nvSpPr>
        <p:spPr>
          <a:xfrm>
            <a:off x="5596477" y="362729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College Name</a:t>
            </a:r>
          </a:p>
        </p:txBody>
      </p:sp>
      <p:cxnSp>
        <p:nvCxnSpPr>
          <p:cNvPr id="20" name="Straight Connector 19">
            <a:extLst>
              <a:ext uri="{FF2B5EF4-FFF2-40B4-BE49-F238E27FC236}">
                <a16:creationId xmlns="" xmlns:a16="http://schemas.microsoft.com/office/drawing/2014/main" id="{EE4AF06F-32E4-745B-8ACE-60EC11F28AB5}"/>
              </a:ext>
            </a:extLst>
          </p:cNvPr>
          <p:cNvCxnSpPr>
            <a:cxnSpLocks/>
          </p:cNvCxnSpPr>
          <p:nvPr/>
        </p:nvCxnSpPr>
        <p:spPr>
          <a:xfrm>
            <a:off x="5693065" y="3919492"/>
            <a:ext cx="1360332"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 xmlns:a16="http://schemas.microsoft.com/office/drawing/2014/main" id="{C20BD188-F1AC-8947-CAF9-F4BF1056D5B6}"/>
              </a:ext>
            </a:extLst>
          </p:cNvPr>
          <p:cNvSpPr txBox="1"/>
          <p:nvPr/>
        </p:nvSpPr>
        <p:spPr>
          <a:xfrm>
            <a:off x="5693356" y="3956068"/>
            <a:ext cx="2095554" cy="430887"/>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dirty="0" err="1" smtClean="0">
                <a:solidFill>
                  <a:schemeClr val="tx1"/>
                </a:solidFill>
              </a:rPr>
              <a:t>Arunachala</a:t>
            </a:r>
            <a:r>
              <a:rPr lang="en-US" sz="1100" dirty="0" smtClean="0">
                <a:solidFill>
                  <a:schemeClr val="tx1"/>
                </a:solidFill>
              </a:rPr>
              <a:t> college of engineering women</a:t>
            </a:r>
          </a:p>
        </p:txBody>
      </p:sp>
      <p:pic>
        <p:nvPicPr>
          <p:cNvPr id="1026" name="Picture 2">
            <a:extLst>
              <a:ext uri="{FF2B5EF4-FFF2-40B4-BE49-F238E27FC236}">
                <a16:creationId xmlns="" xmlns:a16="http://schemas.microsoft.com/office/drawing/2014/main" id="{61466F5C-A7B7-4728-9A5F-F0612A432B9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834750" y="1249149"/>
            <a:ext cx="1146742" cy="666202"/>
          </a:xfrm>
          <a:prstGeom prst="rect">
            <a:avLst/>
          </a:prstGeom>
          <a:extLst>
            <a:ext uri="{909E8E84-426E-40DD-AFC4-6F175D3DCCD1}">
              <a14:hiddenFill xmlns:a14="http://schemas.microsoft.com/office/drawing/2010/main">
                <a:solidFill>
                  <a:srgbClr val="FFFFFF"/>
                </a:solidFill>
              </a14:hiddenFill>
            </a:ext>
          </a:extLst>
        </p:spPr>
      </p:pic>
      <p:pic>
        <p:nvPicPr>
          <p:cNvPr id="1029" name="Picture 5" descr="A logo with people and map&#10;&#10;Description automatically generated">
            <a:extLst>
              <a:ext uri="{FF2B5EF4-FFF2-40B4-BE49-F238E27FC236}">
                <a16:creationId xmlns="" xmlns:a16="http://schemas.microsoft.com/office/drawing/2014/main" id="{BFFC49F7-E3C1-4C7B-B678-EA69593CA0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1189" y="1211666"/>
            <a:ext cx="668564" cy="66620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lose up of a logo&#10;&#10;Description automatically generated">
            <a:extLst>
              <a:ext uri="{FF2B5EF4-FFF2-40B4-BE49-F238E27FC236}">
                <a16:creationId xmlns="" xmlns:a16="http://schemas.microsoft.com/office/drawing/2014/main" id="{E8EBC10E-EEF7-B81B-B43B-76C70375410B}"/>
              </a:ext>
            </a:extLst>
          </p:cNvPr>
          <p:cNvPicPr>
            <a:picLocks noChangeAspect="1"/>
          </p:cNvPicPr>
          <p:nvPr/>
        </p:nvPicPr>
        <p:blipFill>
          <a:blip r:embed="rId6"/>
          <a:stretch>
            <a:fillRect/>
          </a:stretch>
        </p:blipFill>
        <p:spPr>
          <a:xfrm>
            <a:off x="3927667" y="1286631"/>
            <a:ext cx="1587347" cy="51627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590"/>
    </mc:Choice>
    <mc:Fallback xmlns="">
      <p:transition spd="slow" advTm="3590"/>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 y="585823"/>
            <a:ext cx="8946931" cy="3954646"/>
          </a:xfrm>
          <a:prstGeom prst="rect">
            <a:avLst/>
          </a:prstGeom>
          <a:noFill/>
          <a:ln>
            <a:noFill/>
          </a:ln>
        </p:spPr>
        <p:txBody>
          <a:bodyPr spcFirstLastPara="1" wrap="square" lIns="91425" tIns="91425" rIns="91425" bIns="91425" numCol="1" anchor="t" anchorCtr="0">
            <a:noAutofit/>
          </a:bodyPr>
          <a:lstStyle/>
          <a:p>
            <a:r>
              <a:rPr lang="en-IN" sz="1600" b="1" dirty="0" smtClean="0">
                <a:solidFill>
                  <a:srgbClr val="213163"/>
                </a:solidFill>
              </a:rPr>
              <a:t>Modelling &amp; Results: </a:t>
            </a:r>
            <a:br>
              <a:rPr lang="en-IN" sz="1600" b="1" dirty="0" smtClean="0">
                <a:solidFill>
                  <a:srgbClr val="213163"/>
                </a:solidFill>
              </a:rPr>
            </a:br>
            <a:r>
              <a:rPr lang="en-IN" sz="1600" b="1" dirty="0" smtClean="0">
                <a:solidFill>
                  <a:srgbClr val="213163"/>
                </a:solidFill>
              </a:rPr>
              <a:t>                                               </a:t>
            </a:r>
            <a:br>
              <a:rPr lang="en-IN" sz="1600" b="1" dirty="0" smtClean="0">
                <a:solidFill>
                  <a:srgbClr val="213163"/>
                </a:solidFill>
              </a:rPr>
            </a:br>
            <a:r>
              <a:rPr lang="en-US" b="1" dirty="0" smtClean="0">
                <a:latin typeface="Arial Unicode MS" pitchFamily="34" charset="-128"/>
                <a:ea typeface="Arial Unicode MS" pitchFamily="34" charset="-128"/>
                <a:cs typeface="Arial Unicode MS" pitchFamily="34" charset="-128"/>
              </a:rPr>
              <a:t>Database Schema Design:</a:t>
            </a:r>
            <a:br>
              <a:rPr lang="en-US" b="1" dirty="0" smtClean="0">
                <a:latin typeface="Arial Unicode MS" pitchFamily="34" charset="-128"/>
                <a:ea typeface="Arial Unicode MS" pitchFamily="34" charset="-128"/>
                <a:cs typeface="Arial Unicode MS" pitchFamily="34" charset="-128"/>
              </a:rPr>
            </a:br>
            <a:r>
              <a:rPr lang="en-US" dirty="0" smtClean="0">
                <a:latin typeface="Arial Unicode MS" pitchFamily="34" charset="-128"/>
                <a:ea typeface="Arial Unicode MS" pitchFamily="34" charset="-128"/>
                <a:cs typeface="Arial Unicode MS" pitchFamily="34" charset="-128"/>
              </a:rPr>
              <a:t>The database schema will include tables for users, vehicles, reservations, payments, and administrative </a:t>
            </a:r>
            <a:r>
              <a:rPr lang="en-US" dirty="0" err="1" smtClean="0">
                <a:latin typeface="Arial Unicode MS" pitchFamily="34" charset="-128"/>
                <a:ea typeface="Arial Unicode MS" pitchFamily="34" charset="-128"/>
                <a:cs typeface="Arial Unicode MS" pitchFamily="34" charset="-128"/>
              </a:rPr>
              <a:t>settings.Relationships</a:t>
            </a:r>
            <a:r>
              <a:rPr lang="en-US" dirty="0" smtClean="0">
                <a:latin typeface="Arial Unicode MS" pitchFamily="34" charset="-128"/>
                <a:ea typeface="Arial Unicode MS" pitchFamily="34" charset="-128"/>
                <a:cs typeface="Arial Unicode MS" pitchFamily="34" charset="-128"/>
              </a:rPr>
              <a:t> between tables will be established using foreign keys to ensure data integrity and efficient querying.</a:t>
            </a:r>
            <a:br>
              <a:rPr lang="en-US" dirty="0" smtClean="0">
                <a:latin typeface="Arial Unicode MS" pitchFamily="34" charset="-128"/>
                <a:ea typeface="Arial Unicode MS" pitchFamily="34" charset="-128"/>
                <a:cs typeface="Arial Unicode MS" pitchFamily="34" charset="-128"/>
              </a:rPr>
            </a:br>
            <a:r>
              <a:rPr lang="en-US" b="1" dirty="0" smtClean="0">
                <a:latin typeface="Arial Unicode MS" pitchFamily="34" charset="-128"/>
                <a:ea typeface="Arial Unicode MS" pitchFamily="34" charset="-128"/>
                <a:cs typeface="Arial Unicode MS" pitchFamily="34" charset="-128"/>
              </a:rPr>
              <a:t>Backend Development:</a:t>
            </a:r>
            <a:br>
              <a:rPr lang="en-US" b="1" dirty="0" smtClean="0">
                <a:latin typeface="Arial Unicode MS" pitchFamily="34" charset="-128"/>
                <a:ea typeface="Arial Unicode MS" pitchFamily="34" charset="-128"/>
                <a:cs typeface="Arial Unicode MS" pitchFamily="34" charset="-128"/>
              </a:rPr>
            </a:br>
            <a:r>
              <a:rPr lang="en-US" dirty="0" err="1" smtClean="0">
                <a:latin typeface="Arial Unicode MS" pitchFamily="34" charset="-128"/>
                <a:ea typeface="Arial Unicode MS" pitchFamily="34" charset="-128"/>
                <a:cs typeface="Arial Unicode MS" pitchFamily="34" charset="-128"/>
              </a:rPr>
              <a:t>Django's</a:t>
            </a:r>
            <a:r>
              <a:rPr lang="en-US" dirty="0" smtClean="0">
                <a:latin typeface="Arial Unicode MS" pitchFamily="34" charset="-128"/>
                <a:ea typeface="Arial Unicode MS" pitchFamily="34" charset="-128"/>
                <a:cs typeface="Arial Unicode MS" pitchFamily="34" charset="-128"/>
              </a:rPr>
              <a:t> ORM (Object-Relational Mapping) will be used to define database models and relationships between them.</a:t>
            </a:r>
            <a:br>
              <a:rPr lang="en-US" dirty="0" smtClean="0">
                <a:latin typeface="Arial Unicode MS" pitchFamily="34" charset="-128"/>
                <a:ea typeface="Arial Unicode MS" pitchFamily="34" charset="-128"/>
                <a:cs typeface="Arial Unicode MS" pitchFamily="34" charset="-128"/>
              </a:rPr>
            </a:br>
            <a:r>
              <a:rPr lang="en-US" b="1" dirty="0" smtClean="0"/>
              <a:t>Frontend Development:</a:t>
            </a:r>
            <a:br>
              <a:rPr lang="en-US" b="1" dirty="0" smtClean="0"/>
            </a:br>
            <a:r>
              <a:rPr lang="en-US" dirty="0" smtClean="0"/>
              <a:t>HTML templates will be created for rendering dynamic content and forms, using </a:t>
            </a:r>
            <a:r>
              <a:rPr lang="en-US" dirty="0" err="1" smtClean="0"/>
              <a:t>Django's</a:t>
            </a:r>
            <a:r>
              <a:rPr lang="en-US" dirty="0" smtClean="0"/>
              <a:t> template language to inject data from the backend.</a:t>
            </a:r>
            <a:br>
              <a:rPr lang="en-US" dirty="0" smtClean="0"/>
            </a:br>
            <a:r>
              <a:rPr lang="en-US" dirty="0" smtClean="0"/>
              <a:t/>
            </a:r>
            <a:br>
              <a:rPr lang="en-US" dirty="0" smtClean="0"/>
            </a:br>
            <a:r>
              <a:rPr lang="en-US" dirty="0" smtClean="0">
                <a:latin typeface="Arial Unicode MS" pitchFamily="34" charset="-128"/>
                <a:ea typeface="Arial Unicode MS" pitchFamily="34" charset="-128"/>
                <a:cs typeface="Arial Unicode MS" pitchFamily="34" charset="-128"/>
              </a:rPr>
              <a:t/>
            </a:r>
            <a:br>
              <a:rPr lang="en-US" dirty="0" smtClean="0">
                <a:latin typeface="Arial Unicode MS" pitchFamily="34" charset="-128"/>
                <a:ea typeface="Arial Unicode MS" pitchFamily="34" charset="-128"/>
                <a:cs typeface="Arial Unicode MS" pitchFamily="34" charset="-128"/>
              </a:rPr>
            </a:br>
            <a:endParaRPr lang="en-IN" dirty="0">
              <a:latin typeface="Arial Unicode MS" pitchFamily="34" charset="-128"/>
              <a:ea typeface="Arial Unicode MS" pitchFamily="34" charset="-128"/>
              <a:cs typeface="Arial Unicode MS" pitchFamily="34" charset="-128"/>
            </a:endParaRPr>
          </a:p>
        </p:txBody>
      </p:sp>
      <p:cxnSp>
        <p:nvCxnSpPr>
          <p:cNvPr id="2" name="Straight Connector 1">
            <a:extLst>
              <a:ext uri="{FF2B5EF4-FFF2-40B4-BE49-F238E27FC236}">
                <a16:creationId xmlns=""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286372507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29B7586-5B6F-C8C7-E175-4BE77E8499ED}"/>
              </a:ext>
            </a:extLst>
          </p:cNvPr>
          <p:cNvSpPr>
            <a:spLocks noGrp="1"/>
          </p:cNvSpPr>
          <p:nvPr>
            <p:ph type="title"/>
          </p:nvPr>
        </p:nvSpPr>
        <p:spPr>
          <a:xfrm>
            <a:off x="155850" y="613142"/>
            <a:ext cx="8832300" cy="451933"/>
          </a:xfrm>
        </p:spPr>
        <p:txBody>
          <a:bodyPr/>
          <a:lstStyle/>
          <a:p>
            <a:pPr algn="ctr"/>
            <a:r>
              <a:rPr lang="en-US"/>
              <a:t>Homepage</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0619" y="1292774"/>
            <a:ext cx="3074278" cy="1847522"/>
          </a:xfrm>
          <a:prstGeom prst="rect">
            <a:avLst/>
          </a:prstGeom>
          <a:ln>
            <a:noFill/>
          </a:ln>
          <a:effectLst>
            <a:softEdge rad="112500"/>
          </a:effectLst>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3207" y="1292774"/>
            <a:ext cx="3034861" cy="1847522"/>
          </a:xfrm>
          <a:prstGeom prst="rect">
            <a:avLst/>
          </a:prstGeom>
          <a:ln>
            <a:noFill/>
          </a:ln>
          <a:effectLst>
            <a:softEdge rad="112500"/>
          </a:effectLst>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50627" y="3066395"/>
            <a:ext cx="3231931" cy="2019957"/>
          </a:xfrm>
          <a:prstGeom prst="rect">
            <a:avLst/>
          </a:prstGeom>
          <a:ln>
            <a:noFill/>
          </a:ln>
          <a:effectLst>
            <a:softEdge rad="112500"/>
          </a:effectLst>
        </p:spPr>
      </p:pic>
    </p:spTree>
    <p:extLst>
      <p:ext uri="{BB962C8B-B14F-4D97-AF65-F5344CB8AC3E}">
        <p14:creationId xmlns:p14="http://schemas.microsoft.com/office/powerpoint/2010/main" val="69087543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1CAF59C-CA47-321D-4366-F7B3EDADF895}"/>
              </a:ext>
            </a:extLst>
          </p:cNvPr>
          <p:cNvSpPr>
            <a:spLocks noGrp="1"/>
          </p:cNvSpPr>
          <p:nvPr>
            <p:ph type="title"/>
          </p:nvPr>
        </p:nvSpPr>
        <p:spPr>
          <a:xfrm>
            <a:off x="628560" y="601132"/>
            <a:ext cx="7886430" cy="666517"/>
          </a:xfrm>
        </p:spPr>
        <p:txBody>
          <a:bodyPr/>
          <a:lstStyle/>
          <a:p>
            <a:pPr algn="ctr"/>
            <a:r>
              <a:rPr lang="en-US" b="1" dirty="0"/>
              <a:t>About-Us-Page</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52448" y="1572609"/>
            <a:ext cx="5060731" cy="3162957"/>
          </a:xfrm>
          <a:prstGeom prst="rect">
            <a:avLst/>
          </a:prstGeom>
          <a:ln>
            <a:noFill/>
          </a:ln>
          <a:effectLst>
            <a:softEdge rad="112500"/>
          </a:effectLst>
        </p:spPr>
      </p:pic>
    </p:spTree>
    <p:extLst>
      <p:ext uri="{BB962C8B-B14F-4D97-AF65-F5344CB8AC3E}">
        <p14:creationId xmlns:p14="http://schemas.microsoft.com/office/powerpoint/2010/main" val="212079221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74B10D8-E098-FF8E-C5FA-FA8492007A31}"/>
              </a:ext>
            </a:extLst>
          </p:cNvPr>
          <p:cNvSpPr>
            <a:spLocks noGrp="1"/>
          </p:cNvSpPr>
          <p:nvPr>
            <p:ph type="title"/>
          </p:nvPr>
        </p:nvSpPr>
        <p:spPr>
          <a:xfrm>
            <a:off x="628560" y="635000"/>
            <a:ext cx="7886430" cy="632649"/>
          </a:xfrm>
        </p:spPr>
        <p:txBody>
          <a:bodyPr/>
          <a:lstStyle/>
          <a:p>
            <a:pPr algn="ctr"/>
            <a:r>
              <a:rPr lang="en-US" b="1" dirty="0"/>
              <a:t>Service-Page</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5310" y="1497724"/>
            <a:ext cx="3752193" cy="2345120"/>
          </a:xfrm>
          <a:prstGeom prst="rect">
            <a:avLst/>
          </a:prstGeom>
          <a:ln>
            <a:noFill/>
          </a:ln>
          <a:effectLst>
            <a:softEdge rad="112500"/>
          </a:effectLst>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6593" y="1505607"/>
            <a:ext cx="3373822" cy="2108639"/>
          </a:xfrm>
          <a:prstGeom prst="rect">
            <a:avLst/>
          </a:prstGeom>
          <a:ln>
            <a:noFill/>
          </a:ln>
          <a:effectLst>
            <a:softEdge rad="112500"/>
          </a:effectLst>
        </p:spPr>
      </p:pic>
    </p:spTree>
    <p:extLst>
      <p:ext uri="{BB962C8B-B14F-4D97-AF65-F5344CB8AC3E}">
        <p14:creationId xmlns:p14="http://schemas.microsoft.com/office/powerpoint/2010/main" val="107281504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63AD8D6-8C5D-C4E6-9FAF-14FAFF2C65A4}"/>
              </a:ext>
            </a:extLst>
          </p:cNvPr>
          <p:cNvSpPr>
            <a:spLocks noGrp="1"/>
          </p:cNvSpPr>
          <p:nvPr>
            <p:ph type="title"/>
          </p:nvPr>
        </p:nvSpPr>
        <p:spPr>
          <a:xfrm>
            <a:off x="628560" y="643466"/>
            <a:ext cx="7886430" cy="624183"/>
          </a:xfrm>
        </p:spPr>
        <p:txBody>
          <a:bodyPr/>
          <a:lstStyle/>
          <a:p>
            <a:pPr algn="ctr"/>
            <a:r>
              <a:rPr lang="en-US" b="1" dirty="0" smtClean="0"/>
              <a:t>Our car</a:t>
            </a:r>
            <a:endParaRPr lang="en-US" b="1"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46586" y="1663262"/>
            <a:ext cx="4650828" cy="2906768"/>
          </a:xfrm>
          <a:prstGeom prst="rect">
            <a:avLst/>
          </a:prstGeom>
        </p:spPr>
      </p:pic>
    </p:spTree>
    <p:extLst>
      <p:ext uri="{BB962C8B-B14F-4D97-AF65-F5344CB8AC3E}">
        <p14:creationId xmlns:p14="http://schemas.microsoft.com/office/powerpoint/2010/main" val="121315010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cap="all" dirty="0"/>
              <a:t/>
            </a:r>
            <a:br>
              <a:rPr lang="en-US" cap="all" dirty="0"/>
            </a:br>
            <a:r>
              <a:rPr lang="en-US" b="1" dirty="0"/>
              <a:t/>
            </a:r>
            <a:br>
              <a:rPr lang="en-US" b="1" dirty="0"/>
            </a:br>
            <a:r>
              <a:rPr lang="en-US" b="1" cap="all" dirty="0" smtClean="0"/>
              <a:t>CONTACT US</a:t>
            </a:r>
            <a:endParaRPr lang="en-US" b="1"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67303" y="1615965"/>
            <a:ext cx="4508938" cy="2818086"/>
          </a:xfrm>
          <a:prstGeom prst="rect">
            <a:avLst/>
          </a:prstGeom>
        </p:spPr>
      </p:pic>
    </p:spTree>
    <p:extLst>
      <p:ext uri="{BB962C8B-B14F-4D97-AF65-F5344CB8AC3E}">
        <p14:creationId xmlns:p14="http://schemas.microsoft.com/office/powerpoint/2010/main" val="29946188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F0F6256-ED4F-D5CB-996C-FBD384D168E2}"/>
              </a:ext>
            </a:extLst>
          </p:cNvPr>
          <p:cNvSpPr>
            <a:spLocks noGrp="1"/>
          </p:cNvSpPr>
          <p:nvPr>
            <p:ph type="title"/>
          </p:nvPr>
        </p:nvSpPr>
        <p:spPr>
          <a:xfrm>
            <a:off x="301762" y="2538249"/>
            <a:ext cx="8421857" cy="1284890"/>
          </a:xfrm>
        </p:spPr>
        <p:txBody>
          <a:bodyPr/>
          <a:lstStyle/>
          <a:p>
            <a:r>
              <a:rPr lang="en-IN" sz="1600" b="1" dirty="0">
                <a:solidFill>
                  <a:srgbClr val="213163"/>
                </a:solidFill>
                <a:latin typeface="+mj-lt"/>
              </a:rPr>
              <a:t>Future </a:t>
            </a:r>
            <a:r>
              <a:rPr lang="en-US" sz="1600" b="1" dirty="0">
                <a:solidFill>
                  <a:srgbClr val="213163"/>
                </a:solidFill>
                <a:latin typeface="+mj-lt"/>
              </a:rPr>
              <a:t>Enhancements</a:t>
            </a:r>
            <a:r>
              <a:rPr lang="en-US" sz="1600" b="1" dirty="0" smtClean="0">
                <a:solidFill>
                  <a:srgbClr val="374151"/>
                </a:solidFill>
                <a:latin typeface="+mj-lt"/>
                <a:cs typeface="Times New Roman" panose="02020603050405020304" pitchFamily="18" charset="0"/>
              </a:rPr>
              <a:t>: </a:t>
            </a:r>
            <a:br>
              <a:rPr lang="en-US" sz="1600" b="1" dirty="0" smtClean="0">
                <a:solidFill>
                  <a:srgbClr val="374151"/>
                </a:solidFill>
                <a:latin typeface="+mj-lt"/>
                <a:cs typeface="Times New Roman" panose="02020603050405020304" pitchFamily="18" charset="0"/>
              </a:rPr>
            </a:br>
            <a:r>
              <a:rPr lang="en-US" sz="1600" dirty="0"/>
              <a:t>In the ever-evolving landscape of travel and mobility, our commitment to enhancing the car rental experience remains steadfast. Looking ahead, we are dedicated to implementing innovative solutions and cutting-edge technologies to redefine convenience, safety, and sustainability. From seamless digital booking platforms to advanced vehicle features, our future enhancements aim to provide customers with unparalleled flexibility and peace of mind. Whether it's incorporating autonomous driving capabilities or expanding our electric and hybrid fleet options, we're continuously striving to anticipate and meet the evolving needs of our discerning clientele. Embracing the future of mobility, we're excited to embark on this journey with you, ensuring that every rental experience exceeds expectations and paves the way for memorable adventures ahead.</a:t>
            </a:r>
            <a:br>
              <a:rPr lang="en-US" sz="1600" dirty="0"/>
            </a:br>
            <a:r>
              <a:rPr lang="en-US" sz="1600" dirty="0"/>
              <a:t/>
            </a:r>
            <a:br>
              <a:rPr lang="en-US" sz="1600" dirty="0"/>
            </a:br>
            <a:r>
              <a:rPr lang="en-US" sz="1600" b="1" dirty="0" smtClean="0">
                <a:solidFill>
                  <a:srgbClr val="374151"/>
                </a:solidFill>
                <a:latin typeface="+mj-lt"/>
                <a:cs typeface="Times New Roman" panose="02020603050405020304" pitchFamily="18" charset="0"/>
              </a:rPr>
              <a:t/>
            </a:r>
            <a:br>
              <a:rPr lang="en-US" sz="1600" b="1" dirty="0" smtClean="0">
                <a:solidFill>
                  <a:srgbClr val="374151"/>
                </a:solidFill>
                <a:latin typeface="+mj-lt"/>
                <a:cs typeface="Times New Roman" panose="02020603050405020304" pitchFamily="18" charset="0"/>
              </a:rPr>
            </a:br>
            <a:r>
              <a:rPr lang="en-US" sz="1600" b="1" dirty="0">
                <a:solidFill>
                  <a:srgbClr val="374151"/>
                </a:solidFill>
                <a:latin typeface="+mj-lt"/>
                <a:cs typeface="Times New Roman" panose="02020603050405020304" pitchFamily="18" charset="0"/>
              </a:rPr>
              <a:t/>
            </a:r>
            <a:br>
              <a:rPr lang="en-US" sz="1600" b="1" dirty="0">
                <a:solidFill>
                  <a:srgbClr val="374151"/>
                </a:solidFill>
                <a:latin typeface="+mj-lt"/>
                <a:cs typeface="Times New Roman" panose="02020603050405020304" pitchFamily="18" charset="0"/>
              </a:rPr>
            </a:br>
            <a:r>
              <a:rPr lang="en-US" b="0" i="0" dirty="0">
                <a:solidFill>
                  <a:srgbClr val="374151"/>
                </a:solidFill>
                <a:effectLst/>
                <a:latin typeface="Söhne"/>
              </a:rPr>
              <a:t/>
            </a:r>
            <a:br>
              <a:rPr lang="en-US" b="0" i="0" dirty="0">
                <a:solidFill>
                  <a:srgbClr val="374151"/>
                </a:solidFill>
                <a:effectLst/>
                <a:latin typeface="Söhne"/>
              </a:rPr>
            </a:br>
            <a:endParaRPr lang="en-US" dirty="0"/>
          </a:p>
        </p:txBody>
      </p:sp>
    </p:spTree>
    <p:extLst>
      <p:ext uri="{BB962C8B-B14F-4D97-AF65-F5344CB8AC3E}">
        <p14:creationId xmlns:p14="http://schemas.microsoft.com/office/powerpoint/2010/main" val="132312870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250542" y="595420"/>
            <a:ext cx="7893616" cy="3259249"/>
          </a:xfrm>
          <a:prstGeom prst="rect">
            <a:avLst/>
          </a:prstGeom>
          <a:noFill/>
          <a:ln>
            <a:noFill/>
          </a:ln>
        </p:spPr>
        <p:txBody>
          <a:bodyPr spcFirstLastPara="1" wrap="square" lIns="91425" tIns="91425" rIns="91425" bIns="91425" anchor="t" anchorCtr="0">
            <a:noAutofit/>
          </a:bodyPr>
          <a:lstStyle/>
          <a:p>
            <a:r>
              <a:rPr lang="en-IN" sz="1600" b="1" dirty="0" smtClean="0">
                <a:solidFill>
                  <a:srgbClr val="213163"/>
                </a:solidFill>
              </a:rPr>
              <a:t>Conclusion:</a:t>
            </a:r>
            <a:br>
              <a:rPr lang="en-IN" sz="1600" b="1" dirty="0" smtClean="0">
                <a:solidFill>
                  <a:srgbClr val="213163"/>
                </a:solidFill>
              </a:rPr>
            </a:br>
            <a:r>
              <a:rPr lang="en-US" sz="1600" dirty="0"/>
              <a:t>In conclusion, car rental services play a pivotal role in facilitating convenient and flexible travel experiences for individuals and businesses alike. With a diverse range of vehicles, seamless booking processes, and dedicated customer support, renting a car offers freedom and convenience unmatched by other modes of transportation. As technology advances and consumer needs evolve, the future of car rental holds promise for even greater enhancements, ensuring that travelers can continue to rely on these services for safe, efficient, and enjoyable journeys. Whether for leisure or business, renting a car provides the opportunity to explore new destinations, meet deadlines, and create unforgettable memories on the road.</a:t>
            </a:r>
            <a:br>
              <a:rPr lang="en-US" sz="1600" dirty="0"/>
            </a:br>
            <a:r>
              <a:rPr lang="en-US" sz="1600" dirty="0"/>
              <a:t/>
            </a:r>
            <a:br>
              <a:rPr lang="en-US" sz="1600" dirty="0"/>
            </a:br>
            <a:endParaRPr lang="en-IN" sz="1600" dirty="0"/>
          </a:p>
        </p:txBody>
      </p:sp>
      <p:cxnSp>
        <p:nvCxnSpPr>
          <p:cNvPr id="2" name="Straight Connector 1">
            <a:extLst>
              <a:ext uri="{FF2B5EF4-FFF2-40B4-BE49-F238E27FC236}">
                <a16:creationId xmlns="" xmlns:a16="http://schemas.microsoft.com/office/drawing/2014/main" id="{7BAAD3EB-5AF8-2850-D7B6-2D787F8D5CA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 xmlns:a16="http://schemas.microsoft.com/office/drawing/2014/main" id="{81E9EAEF-4D2C-D890-53FC-DD6FC1B36C83}"/>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Rectangle 2"/>
          <p:cNvSpPr>
            <a:spLocks noChangeArrowheads="1"/>
          </p:cNvSpPr>
          <p:nvPr/>
        </p:nvSpPr>
        <p:spPr bwMode="auto">
          <a:xfrm>
            <a:off x="0" y="0"/>
            <a:ext cx="41973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rgbClr val="000000"/>
                </a:solidFill>
                <a:effectLst/>
                <a:latin typeface="Söhne"/>
                <a:cs typeface="Arial" pitchFamily="34" charset="0"/>
              </a:rPr>
              <a:t/>
            </a:r>
            <a:br>
              <a:rPr kumimoji="0" lang="en-US" sz="1800" b="0" i="0" u="none" strike="noStrike" cap="none" normalizeH="0" baseline="0" smtClean="0">
                <a:ln>
                  <a:noFill/>
                </a:ln>
                <a:solidFill>
                  <a:srgbClr val="000000"/>
                </a:solidFill>
                <a:effectLst/>
                <a:latin typeface="Söhne"/>
                <a:cs typeface="Arial" pitchFamily="34" charset="0"/>
              </a:rPr>
            </a:b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Tree>
    <p:extLst>
      <p:ext uri="{BB962C8B-B14F-4D97-AF65-F5344CB8AC3E}">
        <p14:creationId xmlns:p14="http://schemas.microsoft.com/office/powerpoint/2010/main" val="201887840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4528" y="2334505"/>
            <a:ext cx="2149019" cy="474489"/>
          </a:xfrm>
          <a:prstGeom prst="rect">
            <a:avLst/>
          </a:prstGeom>
        </p:spPr>
        <p:txBody>
          <a:bodyPr vert="horz" wrap="square" lIns="0" tIns="12700" rIns="0" bIns="0" rtlCol="0">
            <a:spAutoFit/>
          </a:bodyPr>
          <a:lstStyle/>
          <a:p>
            <a:pPr marL="12700">
              <a:lnSpc>
                <a:spcPct val="100000"/>
              </a:lnSpc>
              <a:spcBef>
                <a:spcPts val="100"/>
              </a:spcBef>
            </a:pPr>
            <a:r>
              <a:rPr lang="en-US" sz="3000" b="1" spc="-5">
                <a:solidFill>
                  <a:srgbClr val="223366"/>
                </a:solidFill>
              </a:rPr>
              <a:t>Thank You!</a:t>
            </a:r>
          </a:p>
        </p:txBody>
      </p:sp>
    </p:spTree>
    <p:extLst>
      <p:ext uri="{BB962C8B-B14F-4D97-AF65-F5344CB8AC3E}">
        <p14:creationId xmlns:p14="http://schemas.microsoft.com/office/powerpoint/2010/main" val="398702453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11" name="Picture 10" descr="A blue and white rectangle with a white border&#10;&#10;Description automatically generated">
            <a:extLst>
              <a:ext uri="{FF2B5EF4-FFF2-40B4-BE49-F238E27FC236}">
                <a16:creationId xmlns="" xmlns:a16="http://schemas.microsoft.com/office/drawing/2014/main" id="{1DDD1C7A-587D-4E91-1F48-EF709EC7474B}"/>
              </a:ext>
            </a:extLst>
          </p:cNvPr>
          <p:cNvPicPr>
            <a:picLocks noChangeAspect="1"/>
          </p:cNvPicPr>
          <p:nvPr/>
        </p:nvPicPr>
        <p:blipFill>
          <a:blip r:embed="rId3"/>
          <a:stretch>
            <a:fillRect/>
          </a:stretch>
        </p:blipFill>
        <p:spPr>
          <a:xfrm>
            <a:off x="0" y="0"/>
            <a:ext cx="9144000" cy="5143500"/>
          </a:xfrm>
          <a:prstGeom prst="rect">
            <a:avLst/>
          </a:prstGeom>
        </p:spPr>
      </p:pic>
      <p:sp>
        <p:nvSpPr>
          <p:cNvPr id="12" name="TextBox 11">
            <a:extLst>
              <a:ext uri="{FF2B5EF4-FFF2-40B4-BE49-F238E27FC236}">
                <a16:creationId xmlns="" xmlns:a16="http://schemas.microsoft.com/office/drawing/2014/main" id="{C96C9006-A794-E787-C5A5-C495983DDB30}"/>
              </a:ext>
            </a:extLst>
          </p:cNvPr>
          <p:cNvSpPr txBox="1"/>
          <p:nvPr/>
        </p:nvSpPr>
        <p:spPr>
          <a:xfrm>
            <a:off x="2422762" y="970065"/>
            <a:ext cx="4283236" cy="43351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930"/>
              </a:lnSpc>
              <a:spcBef>
                <a:spcPct val="0"/>
              </a:spcBef>
            </a:pPr>
            <a:r>
              <a:rPr lang="en-US" sz="2000" b="1">
                <a:solidFill>
                  <a:srgbClr val="213164"/>
                </a:solidFill>
                <a:latin typeface="Arial"/>
                <a:cs typeface="Arial"/>
              </a:rPr>
              <a:t>CAPSTONE PROJECT SHOWCASE</a:t>
            </a:r>
          </a:p>
        </p:txBody>
      </p:sp>
      <p:sp>
        <p:nvSpPr>
          <p:cNvPr id="16" name="Rectangle: Rounded Corners 15">
            <a:extLst>
              <a:ext uri="{FF2B5EF4-FFF2-40B4-BE49-F238E27FC236}">
                <a16:creationId xmlns="" xmlns:a16="http://schemas.microsoft.com/office/drawing/2014/main" id="{8DB24E31-75E2-D2BE-DEE1-91ADB5001A8F}"/>
              </a:ext>
            </a:extLst>
          </p:cNvPr>
          <p:cNvSpPr/>
          <p:nvPr/>
        </p:nvSpPr>
        <p:spPr>
          <a:xfrm>
            <a:off x="956310" y="3037840"/>
            <a:ext cx="7227570" cy="530626"/>
          </a:xfrm>
          <a:prstGeom prst="roundRect">
            <a:avLst/>
          </a:prstGeom>
          <a:solidFill>
            <a:srgbClr val="DFDDFB"/>
          </a:solidFill>
          <a:ln>
            <a:solidFill>
              <a:srgbClr val="DFDD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0">
            <a:extLst>
              <a:ext uri="{FF2B5EF4-FFF2-40B4-BE49-F238E27FC236}">
                <a16:creationId xmlns="" xmlns:a16="http://schemas.microsoft.com/office/drawing/2014/main" id="{5EA4B0C5-E33A-D592-C106-2AB96DBFDD04}"/>
              </a:ext>
            </a:extLst>
          </p:cNvPr>
          <p:cNvSpPr txBox="1"/>
          <p:nvPr/>
        </p:nvSpPr>
        <p:spPr>
          <a:xfrm>
            <a:off x="2129473" y="3183633"/>
            <a:ext cx="4881245"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dirty="0"/>
              <a:t>Car Rentals Application with Django Framework</a:t>
            </a:r>
            <a:r>
              <a:rPr lang="en-US" sz="1600" b="1" dirty="0">
                <a:latin typeface="+mj-lt"/>
              </a:rPr>
              <a:t> </a:t>
            </a:r>
            <a:endParaRPr lang="en-US" sz="1600" b="1" dirty="0">
              <a:latin typeface="+mj-lt"/>
              <a:cs typeface="Poppins"/>
            </a:endParaRPr>
          </a:p>
        </p:txBody>
      </p:sp>
      <p:sp>
        <p:nvSpPr>
          <p:cNvPr id="19" name="TextBox 10">
            <a:extLst>
              <a:ext uri="{FF2B5EF4-FFF2-40B4-BE49-F238E27FC236}">
                <a16:creationId xmlns="" xmlns:a16="http://schemas.microsoft.com/office/drawing/2014/main" id="{318A4EF8-FF85-6356-89E9-7A3A656EBA3B}"/>
              </a:ext>
            </a:extLst>
          </p:cNvPr>
          <p:cNvSpPr txBox="1"/>
          <p:nvPr/>
        </p:nvSpPr>
        <p:spPr>
          <a:xfrm>
            <a:off x="3872230" y="2704572"/>
            <a:ext cx="1399540"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a:solidFill>
                  <a:schemeClr val="bg1"/>
                </a:solidFill>
                <a:latin typeface="+mj-lt"/>
              </a:rPr>
              <a:t>Project Title</a:t>
            </a:r>
            <a:endParaRPr lang="en-US" sz="1600" b="1">
              <a:solidFill>
                <a:schemeClr val="bg1"/>
              </a:solidFill>
              <a:latin typeface="+mj-lt"/>
              <a:cs typeface="Poppins"/>
            </a:endParaRPr>
          </a:p>
        </p:txBody>
      </p:sp>
      <p:sp>
        <p:nvSpPr>
          <p:cNvPr id="14" name="TextBox 7">
            <a:extLst>
              <a:ext uri="{FF2B5EF4-FFF2-40B4-BE49-F238E27FC236}">
                <a16:creationId xmlns="" xmlns:a16="http://schemas.microsoft.com/office/drawing/2014/main" id="{1A6C2021-F9AE-B643-BC8F-4F6AB30CABCF}"/>
              </a:ext>
            </a:extLst>
          </p:cNvPr>
          <p:cNvSpPr txBox="1"/>
          <p:nvPr/>
        </p:nvSpPr>
        <p:spPr>
          <a:xfrm>
            <a:off x="1276813" y="4029973"/>
            <a:ext cx="6590375" cy="51232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a:solidFill>
                  <a:schemeClr val="bg1"/>
                </a:solidFill>
                <a:latin typeface="+mj-lt"/>
              </a:rPr>
              <a:t>Abstract | Problem Statement | Project Overview |</a:t>
            </a:r>
            <a:r>
              <a:rPr lang="en-US" sz="1600">
                <a:solidFill>
                  <a:schemeClr val="bg1"/>
                </a:solidFill>
                <a:latin typeface="+mj-lt"/>
                <a:ea typeface="+mn-lt"/>
                <a:cs typeface="Poppins"/>
              </a:rPr>
              <a:t> Proposed </a:t>
            </a:r>
            <a:r>
              <a:rPr lang="en-US" sz="1600">
                <a:solidFill>
                  <a:schemeClr val="bg1"/>
                </a:solidFill>
                <a:latin typeface="+mj-lt"/>
                <a:ea typeface="+mn-lt"/>
                <a:cs typeface="+mn-lt"/>
              </a:rPr>
              <a:t>Solution </a:t>
            </a:r>
            <a:r>
              <a:rPr lang="en-US" sz="1600">
                <a:solidFill>
                  <a:schemeClr val="bg1"/>
                </a:solidFill>
                <a:latin typeface="+mj-lt"/>
              </a:rPr>
              <a:t>| </a:t>
            </a:r>
            <a:r>
              <a:rPr lang="en-US" sz="1600">
                <a:solidFill>
                  <a:schemeClr val="bg1"/>
                </a:solidFill>
                <a:latin typeface="+mj-lt"/>
                <a:ea typeface="+mn-lt"/>
                <a:cs typeface="Poppins"/>
              </a:rPr>
              <a:t>Technology Used</a:t>
            </a:r>
            <a:r>
              <a:rPr lang="en-US" sz="1600">
                <a:solidFill>
                  <a:schemeClr val="bg1"/>
                </a:solidFill>
                <a:latin typeface="+mj-lt"/>
              </a:rPr>
              <a:t> | Modelling &amp; Results </a:t>
            </a:r>
            <a:r>
              <a:rPr lang="en-US" sz="1600">
                <a:solidFill>
                  <a:schemeClr val="bg1"/>
                </a:solidFill>
                <a:latin typeface="+mj-lt"/>
                <a:ea typeface="+mn-lt"/>
                <a:cs typeface="+mn-lt"/>
              </a:rPr>
              <a:t>| Conclusion </a:t>
            </a:r>
            <a:endParaRPr lang="en-US" sz="1600">
              <a:solidFill>
                <a:schemeClr val="bg1"/>
              </a:solidFill>
              <a:latin typeface="+mj-lt"/>
              <a:cs typeface="Poppins"/>
            </a:endParaRPr>
          </a:p>
        </p:txBody>
      </p:sp>
    </p:spTree>
    <p:extLst>
      <p:ext uri="{BB962C8B-B14F-4D97-AF65-F5344CB8AC3E}">
        <p14:creationId xmlns:p14="http://schemas.microsoft.com/office/powerpoint/2010/main" val="242748518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0" y="650599"/>
            <a:ext cx="8875986" cy="3558794"/>
          </a:xfrm>
          <a:prstGeom prst="rect">
            <a:avLst/>
          </a:prstGeom>
          <a:noFill/>
          <a:ln>
            <a:noFill/>
          </a:ln>
        </p:spPr>
        <p:txBody>
          <a:bodyPr spcFirstLastPara="1" wrap="square" lIns="91425" tIns="91425" rIns="91425" bIns="91425" anchor="t" anchorCtr="0">
            <a:noAutofit/>
          </a:bodyPr>
          <a:lstStyle/>
          <a:p>
            <a:pPr marL="285750" indent="-285750">
              <a:buFont typeface="Wingdings" pitchFamily="2" charset="2"/>
              <a:buChar char="q"/>
            </a:pPr>
            <a:r>
              <a:rPr lang="en-IN" sz="1600" b="1" dirty="0" smtClean="0">
                <a:solidFill>
                  <a:srgbClr val="213163"/>
                </a:solidFill>
              </a:rPr>
              <a:t>Abstract:</a:t>
            </a:r>
            <a:br>
              <a:rPr lang="en-IN" sz="1600" b="1" dirty="0" smtClean="0">
                <a:solidFill>
                  <a:srgbClr val="213163"/>
                </a:solidFill>
              </a:rPr>
            </a:br>
            <a:r>
              <a:rPr lang="en-IN" sz="1600" b="1" dirty="0">
                <a:solidFill>
                  <a:srgbClr val="213163"/>
                </a:solidFill>
              </a:rPr>
              <a:t> </a:t>
            </a:r>
            <a:r>
              <a:rPr lang="en-IN" b="1" dirty="0" smtClean="0">
                <a:solidFill>
                  <a:srgbClr val="213163"/>
                </a:solidFill>
              </a:rPr>
              <a:t>1,</a:t>
            </a:r>
            <a:r>
              <a:rPr lang="en-US" dirty="0" smtClean="0">
                <a:latin typeface="Arial Unicode MS" pitchFamily="34" charset="-128"/>
                <a:ea typeface="Arial Unicode MS" pitchFamily="34" charset="-128"/>
                <a:cs typeface="Arial Unicode MS" pitchFamily="34" charset="-128"/>
              </a:rPr>
              <a:t>The </a:t>
            </a:r>
            <a:r>
              <a:rPr lang="en-US" dirty="0">
                <a:latin typeface="Arial Unicode MS" pitchFamily="34" charset="-128"/>
                <a:ea typeface="Arial Unicode MS" pitchFamily="34" charset="-128"/>
                <a:cs typeface="Arial Unicode MS" pitchFamily="34" charset="-128"/>
              </a:rPr>
              <a:t>proliferation of car rental services has led to a significant demand for efficient and user-friendly platforms that streamline the process of renting vehicles. In response to this demand, this project aims to develop a comprehensive Car Rentals Application using the </a:t>
            </a:r>
            <a:r>
              <a:rPr lang="en-US" dirty="0" err="1">
                <a:latin typeface="Arial Unicode MS" pitchFamily="34" charset="-128"/>
                <a:ea typeface="Arial Unicode MS" pitchFamily="34" charset="-128"/>
                <a:cs typeface="Arial Unicode MS" pitchFamily="34" charset="-128"/>
              </a:rPr>
              <a:t>Django</a:t>
            </a:r>
            <a:r>
              <a:rPr lang="en-US" dirty="0">
                <a:latin typeface="Arial Unicode MS" pitchFamily="34" charset="-128"/>
                <a:ea typeface="Arial Unicode MS" pitchFamily="34" charset="-128"/>
                <a:cs typeface="Arial Unicode MS" pitchFamily="34" charset="-128"/>
              </a:rPr>
              <a:t> Framework</a:t>
            </a:r>
            <a:r>
              <a:rPr lang="en-US" dirty="0" smtClean="0">
                <a:latin typeface="Arial Unicode MS" pitchFamily="34" charset="-128"/>
                <a:ea typeface="Arial Unicode MS" pitchFamily="34" charset="-128"/>
                <a:cs typeface="Arial Unicode MS" pitchFamily="34" charset="-128"/>
              </a:rPr>
              <a:t>.</a:t>
            </a:r>
            <a:br>
              <a:rPr lang="en-US" dirty="0" smtClean="0">
                <a:latin typeface="Arial Unicode MS" pitchFamily="34" charset="-128"/>
                <a:ea typeface="Arial Unicode MS" pitchFamily="34" charset="-128"/>
                <a:cs typeface="Arial Unicode MS" pitchFamily="34" charset="-128"/>
              </a:rPr>
            </a:br>
            <a:r>
              <a:rPr lang="en-US" dirty="0">
                <a:latin typeface="Arial Unicode MS" pitchFamily="34" charset="-128"/>
                <a:ea typeface="Arial Unicode MS" pitchFamily="34" charset="-128"/>
                <a:cs typeface="Arial Unicode MS" pitchFamily="34" charset="-128"/>
              </a:rPr>
              <a:t/>
            </a:r>
            <a:br>
              <a:rPr lang="en-US" dirty="0">
                <a:latin typeface="Arial Unicode MS" pitchFamily="34" charset="-128"/>
                <a:ea typeface="Arial Unicode MS" pitchFamily="34" charset="-128"/>
                <a:cs typeface="Arial Unicode MS" pitchFamily="34" charset="-128"/>
              </a:rPr>
            </a:br>
            <a:r>
              <a:rPr lang="en-US" b="1" dirty="0" smtClean="0">
                <a:latin typeface="Arial Unicode MS" pitchFamily="34" charset="-128"/>
                <a:ea typeface="Arial Unicode MS" pitchFamily="34" charset="-128"/>
                <a:cs typeface="Arial Unicode MS" pitchFamily="34" charset="-128"/>
              </a:rPr>
              <a:t>2</a:t>
            </a:r>
            <a:r>
              <a:rPr lang="en-US" dirty="0" smtClean="0">
                <a:latin typeface="Arial Unicode MS" pitchFamily="34" charset="-128"/>
                <a:ea typeface="Arial Unicode MS" pitchFamily="34" charset="-128"/>
                <a:cs typeface="Arial Unicode MS" pitchFamily="34" charset="-128"/>
              </a:rPr>
              <a:t>,The </a:t>
            </a:r>
            <a:r>
              <a:rPr lang="en-US" dirty="0">
                <a:latin typeface="Arial Unicode MS" pitchFamily="34" charset="-128"/>
                <a:ea typeface="Arial Unicode MS" pitchFamily="34" charset="-128"/>
                <a:cs typeface="Arial Unicode MS" pitchFamily="34" charset="-128"/>
              </a:rPr>
              <a:t>application will provide a seamless experience for both customers and administrators, offering features such as user registration, vehicle browsing, reservation management, and administrative controls. Utilizing </a:t>
            </a:r>
            <a:r>
              <a:rPr lang="en-US" dirty="0" err="1">
                <a:latin typeface="Arial Unicode MS" pitchFamily="34" charset="-128"/>
                <a:ea typeface="Arial Unicode MS" pitchFamily="34" charset="-128"/>
                <a:cs typeface="Arial Unicode MS" pitchFamily="34" charset="-128"/>
              </a:rPr>
              <a:t>Django's</a:t>
            </a:r>
            <a:r>
              <a:rPr lang="en-US" dirty="0">
                <a:latin typeface="Arial Unicode MS" pitchFamily="34" charset="-128"/>
                <a:ea typeface="Arial Unicode MS" pitchFamily="34" charset="-128"/>
                <a:cs typeface="Arial Unicode MS" pitchFamily="34" charset="-128"/>
              </a:rPr>
              <a:t> built-in authentication system, users will be able to create accounts, log in securely, and manage their rental reservations.</a:t>
            </a:r>
            <a:r>
              <a:rPr lang="en-US" dirty="0"/>
              <a:t/>
            </a:r>
            <a:br>
              <a:rPr lang="en-US" dirty="0"/>
            </a:br>
            <a:r>
              <a:rPr lang="en-IN" sz="1600" b="1" dirty="0" smtClean="0">
                <a:solidFill>
                  <a:srgbClr val="213163"/>
                </a:solidFill>
              </a:rPr>
              <a:t/>
            </a:r>
            <a:br>
              <a:rPr lang="en-IN" sz="1600" b="1" dirty="0" smtClean="0">
                <a:solidFill>
                  <a:srgbClr val="213163"/>
                </a:solidFill>
              </a:rPr>
            </a:br>
            <a:endParaRPr lang="en-IN" sz="1600" dirty="0"/>
          </a:p>
        </p:txBody>
      </p:sp>
      <p:cxnSp>
        <p:nvCxnSpPr>
          <p:cNvPr id="3" name="Straight Connector 2">
            <a:extLst>
              <a:ext uri="{FF2B5EF4-FFF2-40B4-BE49-F238E27FC236}">
                <a16:creationId xmlns="" xmlns:a16="http://schemas.microsoft.com/office/drawing/2014/main" id="{0E138CBA-7C0B-348B-874D-0DBE98733F33}"/>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 xmlns:a16="http://schemas.microsoft.com/office/drawing/2014/main" id="{A6F8FB9D-26BD-FFD4-0D44-2DE325084D08}"/>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a:t>
            </a:r>
          </a:p>
        </p:txBody>
      </p:sp>
    </p:spTree>
    <p:extLst>
      <p:ext uri="{BB962C8B-B14F-4D97-AF65-F5344CB8AC3E}">
        <p14:creationId xmlns:p14="http://schemas.microsoft.com/office/powerpoint/2010/main" val="304216889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8910492" cy="3874104"/>
          </a:xfrm>
          <a:prstGeom prst="rect">
            <a:avLst/>
          </a:prstGeom>
          <a:noFill/>
          <a:ln>
            <a:noFill/>
          </a:ln>
        </p:spPr>
        <p:txBody>
          <a:bodyPr spcFirstLastPara="1" wrap="square" lIns="91425" tIns="91425" rIns="91425" bIns="91425" anchor="t" anchorCtr="0">
            <a:noAutofit/>
          </a:bodyPr>
          <a:lstStyle/>
          <a:p>
            <a:r>
              <a:rPr lang="en-IN" sz="1600" b="1" dirty="0" smtClean="0">
                <a:solidFill>
                  <a:srgbClr val="213163"/>
                </a:solidFill>
              </a:rPr>
              <a:t> Problem Statement:</a:t>
            </a:r>
            <a:br>
              <a:rPr lang="en-IN" sz="1600" b="1" dirty="0" smtClean="0">
                <a:solidFill>
                  <a:srgbClr val="213163"/>
                </a:solidFill>
              </a:rPr>
            </a:br>
            <a:r>
              <a:rPr lang="en-IN" b="1" dirty="0" smtClean="0">
                <a:solidFill>
                  <a:srgbClr val="213163"/>
                </a:solidFill>
                <a:latin typeface="Arial Unicode MS" pitchFamily="34" charset="-128"/>
                <a:ea typeface="Arial Unicode MS" pitchFamily="34" charset="-128"/>
                <a:cs typeface="Arial Unicode MS" pitchFamily="34" charset="-128"/>
              </a:rPr>
              <a:t>                    </a:t>
            </a:r>
            <a:r>
              <a:rPr lang="en-US" dirty="0" smtClean="0">
                <a:latin typeface="Arial Unicode MS" pitchFamily="34" charset="-128"/>
                <a:ea typeface="Arial Unicode MS" pitchFamily="34" charset="-128"/>
                <a:cs typeface="Arial Unicode MS" pitchFamily="34" charset="-128"/>
              </a:rPr>
              <a:t>The </a:t>
            </a:r>
            <a:r>
              <a:rPr lang="en-US" dirty="0">
                <a:latin typeface="Arial Unicode MS" pitchFamily="34" charset="-128"/>
                <a:ea typeface="Arial Unicode MS" pitchFamily="34" charset="-128"/>
                <a:cs typeface="Arial Unicode MS" pitchFamily="34" charset="-128"/>
              </a:rPr>
              <a:t>car rental industry has witnessed significant growth in recent years, with an increasing </a:t>
            </a:r>
            <a:r>
              <a:rPr lang="en-US" dirty="0" smtClean="0">
                <a:latin typeface="Arial Unicode MS" pitchFamily="34" charset="-128"/>
                <a:ea typeface="Arial Unicode MS" pitchFamily="34" charset="-128"/>
                <a:cs typeface="Arial Unicode MS" pitchFamily="34" charset="-128"/>
              </a:rPr>
              <a:t> number </a:t>
            </a:r>
            <a:r>
              <a:rPr lang="en-US" dirty="0">
                <a:latin typeface="Arial Unicode MS" pitchFamily="34" charset="-128"/>
                <a:ea typeface="Arial Unicode MS" pitchFamily="34" charset="-128"/>
                <a:cs typeface="Arial Unicode MS" pitchFamily="34" charset="-128"/>
              </a:rPr>
              <a:t>of people opting for rental services for their transportation needs. However, many existing car rental platforms suffer from inefficiencies, outdated interfaces, and lack of user-friendly features. </a:t>
            </a:r>
            <a:br>
              <a:rPr lang="en-US" dirty="0">
                <a:latin typeface="Arial Unicode MS" pitchFamily="34" charset="-128"/>
                <a:ea typeface="Arial Unicode MS" pitchFamily="34" charset="-128"/>
                <a:cs typeface="Arial Unicode MS" pitchFamily="34" charset="-128"/>
              </a:rPr>
            </a:br>
            <a:r>
              <a:rPr lang="en-US" dirty="0" smtClean="0">
                <a:latin typeface="Arial Unicode MS" pitchFamily="34" charset="-128"/>
                <a:ea typeface="Arial Unicode MS" pitchFamily="34" charset="-128"/>
                <a:cs typeface="Arial Unicode MS" pitchFamily="34" charset="-128"/>
              </a:rPr>
              <a:t>                                    1,</a:t>
            </a:r>
            <a:r>
              <a:rPr lang="en-US" b="1" dirty="0">
                <a:latin typeface="Arial Unicode MS" pitchFamily="34" charset="-128"/>
                <a:ea typeface="Arial Unicode MS" pitchFamily="34" charset="-128"/>
                <a:cs typeface="Arial Unicode MS" pitchFamily="34" charset="-128"/>
              </a:rPr>
              <a:t> Inefficient User Experience</a:t>
            </a:r>
            <a:r>
              <a:rPr lang="en-US" dirty="0">
                <a:latin typeface="Arial Unicode MS" pitchFamily="34" charset="-128"/>
                <a:ea typeface="Arial Unicode MS" pitchFamily="34" charset="-128"/>
                <a:cs typeface="Arial Unicode MS" pitchFamily="34" charset="-128"/>
              </a:rPr>
              <a:t>: Existing car rental platforms often lack intuitive user </a:t>
            </a:r>
            <a:r>
              <a:rPr lang="en-US" dirty="0" smtClean="0">
                <a:latin typeface="Arial Unicode MS" pitchFamily="34" charset="-128"/>
                <a:ea typeface="Arial Unicode MS" pitchFamily="34" charset="-128"/>
                <a:cs typeface="Arial Unicode MS" pitchFamily="34" charset="-128"/>
              </a:rPr>
              <a:t>interfaces</a:t>
            </a:r>
            <a:br>
              <a:rPr lang="en-US" dirty="0" smtClean="0">
                <a:latin typeface="Arial Unicode MS" pitchFamily="34" charset="-128"/>
                <a:ea typeface="Arial Unicode MS" pitchFamily="34" charset="-128"/>
                <a:cs typeface="Arial Unicode MS" pitchFamily="34" charset="-128"/>
              </a:rPr>
            </a:br>
            <a:r>
              <a:rPr lang="en-US" dirty="0" smtClean="0">
                <a:latin typeface="Arial Unicode MS" pitchFamily="34" charset="-128"/>
                <a:ea typeface="Arial Unicode MS" pitchFamily="34" charset="-128"/>
                <a:cs typeface="Arial Unicode MS" pitchFamily="34" charset="-128"/>
              </a:rPr>
              <a:t>                                    2,</a:t>
            </a:r>
            <a:r>
              <a:rPr lang="en-US" b="1" dirty="0">
                <a:latin typeface="Arial Unicode MS" pitchFamily="34" charset="-128"/>
                <a:ea typeface="Arial Unicode MS" pitchFamily="34" charset="-128"/>
                <a:cs typeface="Arial Unicode MS" pitchFamily="34" charset="-128"/>
              </a:rPr>
              <a:t> Scalability and Performance</a:t>
            </a:r>
            <a:r>
              <a:rPr lang="en-US" dirty="0">
                <a:latin typeface="Arial Unicode MS" pitchFamily="34" charset="-128"/>
                <a:ea typeface="Arial Unicode MS" pitchFamily="34" charset="-128"/>
                <a:cs typeface="Arial Unicode MS" pitchFamily="34" charset="-128"/>
              </a:rPr>
              <a:t>: T</a:t>
            </a:r>
            <a:r>
              <a:rPr lang="en-US" dirty="0" smtClean="0">
                <a:latin typeface="Arial Unicode MS" pitchFamily="34" charset="-128"/>
                <a:ea typeface="Arial Unicode MS" pitchFamily="34" charset="-128"/>
                <a:cs typeface="Arial Unicode MS" pitchFamily="34" charset="-128"/>
              </a:rPr>
              <a:t>he </a:t>
            </a:r>
            <a:r>
              <a:rPr lang="en-US" dirty="0">
                <a:latin typeface="Arial Unicode MS" pitchFamily="34" charset="-128"/>
                <a:ea typeface="Arial Unicode MS" pitchFamily="34" charset="-128"/>
                <a:cs typeface="Arial Unicode MS" pitchFamily="34" charset="-128"/>
              </a:rPr>
              <a:t>user base grows and the application handles increasing traffic, scalability and performance become critical factors. </a:t>
            </a:r>
            <a:r>
              <a:rPr lang="en-US" dirty="0" smtClean="0">
                <a:latin typeface="Arial Unicode MS" pitchFamily="34" charset="-128"/>
                <a:ea typeface="Arial Unicode MS" pitchFamily="34" charset="-128"/>
                <a:cs typeface="Arial Unicode MS" pitchFamily="34" charset="-128"/>
              </a:rPr>
              <a:t/>
            </a:r>
            <a:br>
              <a:rPr lang="en-US" dirty="0" smtClean="0">
                <a:latin typeface="Arial Unicode MS" pitchFamily="34" charset="-128"/>
                <a:ea typeface="Arial Unicode MS" pitchFamily="34" charset="-128"/>
                <a:cs typeface="Arial Unicode MS" pitchFamily="34" charset="-128"/>
              </a:rPr>
            </a:br>
            <a:r>
              <a:rPr lang="en-US" dirty="0" smtClean="0">
                <a:latin typeface="Arial Unicode MS" pitchFamily="34" charset="-128"/>
                <a:ea typeface="Arial Unicode MS" pitchFamily="34" charset="-128"/>
                <a:cs typeface="Arial Unicode MS" pitchFamily="34" charset="-128"/>
              </a:rPr>
              <a:t>                                    3,</a:t>
            </a:r>
            <a:r>
              <a:rPr lang="en-US" b="1" dirty="0">
                <a:latin typeface="Arial Unicode MS" pitchFamily="34" charset="-128"/>
                <a:ea typeface="Arial Unicode MS" pitchFamily="34" charset="-128"/>
                <a:cs typeface="Arial Unicode MS" pitchFamily="34" charset="-128"/>
              </a:rPr>
              <a:t> Limited Functionality</a:t>
            </a:r>
            <a:r>
              <a:rPr lang="en-US" dirty="0">
                <a:latin typeface="Arial Unicode MS" pitchFamily="34" charset="-128"/>
                <a:ea typeface="Arial Unicode MS" pitchFamily="34" charset="-128"/>
                <a:cs typeface="Arial Unicode MS" pitchFamily="34" charset="-128"/>
              </a:rPr>
              <a:t>: Many car rental platforms offer limited functionality, restricting users' ability to browse vehicles, make reservations, or manage their bookings effectively</a:t>
            </a:r>
            <a:r>
              <a:rPr lang="en-US" dirty="0" smtClean="0">
                <a:latin typeface="Arial Unicode MS" pitchFamily="34" charset="-128"/>
                <a:ea typeface="Arial Unicode MS" pitchFamily="34" charset="-128"/>
                <a:cs typeface="Arial Unicode MS" pitchFamily="34" charset="-128"/>
              </a:rPr>
              <a:t>.</a:t>
            </a:r>
            <a:br>
              <a:rPr lang="en-US" dirty="0" smtClean="0">
                <a:latin typeface="Arial Unicode MS" pitchFamily="34" charset="-128"/>
                <a:ea typeface="Arial Unicode MS" pitchFamily="34" charset="-128"/>
                <a:cs typeface="Arial Unicode MS" pitchFamily="34" charset="-128"/>
              </a:rPr>
            </a:br>
            <a:r>
              <a:rPr lang="en-US" dirty="0" smtClean="0">
                <a:latin typeface="Arial Unicode MS" pitchFamily="34" charset="-128"/>
                <a:ea typeface="Arial Unicode MS" pitchFamily="34" charset="-128"/>
                <a:cs typeface="Arial Unicode MS" pitchFamily="34" charset="-128"/>
              </a:rPr>
              <a:t>                                    4,</a:t>
            </a:r>
            <a:r>
              <a:rPr lang="en-US" b="1" dirty="0">
                <a:latin typeface="Arial Unicode MS" pitchFamily="34" charset="-128"/>
                <a:ea typeface="Arial Unicode MS" pitchFamily="34" charset="-128"/>
                <a:cs typeface="Arial Unicode MS" pitchFamily="34" charset="-128"/>
              </a:rPr>
              <a:t> Poor Inventory Management</a:t>
            </a:r>
            <a:r>
              <a:rPr lang="en-US" dirty="0">
                <a:latin typeface="Arial Unicode MS" pitchFamily="34" charset="-128"/>
                <a:ea typeface="Arial Unicode MS" pitchFamily="34" charset="-128"/>
                <a:cs typeface="Arial Unicode MS" pitchFamily="34" charset="-128"/>
              </a:rPr>
              <a:t>: Inefficient inventory management can lead to issues such as overbooking, inaccurate availability information, and difficulty in tracking vehicle status</a:t>
            </a:r>
            <a:br>
              <a:rPr lang="en-US" dirty="0">
                <a:latin typeface="Arial Unicode MS" pitchFamily="34" charset="-128"/>
                <a:ea typeface="Arial Unicode MS" pitchFamily="34" charset="-128"/>
                <a:cs typeface="Arial Unicode MS" pitchFamily="34" charset="-128"/>
              </a:rPr>
            </a:br>
            <a:r>
              <a:rPr lang="en-US" dirty="0">
                <a:latin typeface="Arial Unicode MS" pitchFamily="34" charset="-128"/>
                <a:ea typeface="Arial Unicode MS" pitchFamily="34" charset="-128"/>
                <a:cs typeface="Arial Unicode MS" pitchFamily="34" charset="-128"/>
              </a:rPr>
              <a:t/>
            </a:r>
            <a:br>
              <a:rPr lang="en-US" dirty="0">
                <a:latin typeface="Arial Unicode MS" pitchFamily="34" charset="-128"/>
                <a:ea typeface="Arial Unicode MS" pitchFamily="34" charset="-128"/>
                <a:cs typeface="Arial Unicode MS" pitchFamily="34" charset="-128"/>
              </a:rPr>
            </a:br>
            <a:r>
              <a:rPr lang="en-US" dirty="0" smtClean="0">
                <a:latin typeface="Arial Unicode MS" pitchFamily="34" charset="-128"/>
                <a:ea typeface="Arial Unicode MS" pitchFamily="34" charset="-128"/>
                <a:cs typeface="Arial Unicode MS" pitchFamily="34" charset="-128"/>
              </a:rPr>
              <a:t/>
            </a:r>
            <a:br>
              <a:rPr lang="en-US" dirty="0" smtClean="0">
                <a:latin typeface="Arial Unicode MS" pitchFamily="34" charset="-128"/>
                <a:ea typeface="Arial Unicode MS" pitchFamily="34" charset="-128"/>
                <a:cs typeface="Arial Unicode MS" pitchFamily="34" charset="-128"/>
              </a:rPr>
            </a:br>
            <a:r>
              <a:rPr lang="en-US" sz="1600" dirty="0"/>
              <a:t/>
            </a:r>
            <a:br>
              <a:rPr lang="en-US" sz="1600" dirty="0"/>
            </a:br>
            <a:r>
              <a:rPr lang="en-US" sz="1600" dirty="0"/>
              <a:t/>
            </a:r>
            <a:br>
              <a:rPr lang="en-US" sz="1600" dirty="0"/>
            </a:br>
            <a:r>
              <a:rPr lang="en-IN" sz="1600" b="1" dirty="0" smtClean="0">
                <a:solidFill>
                  <a:srgbClr val="213163"/>
                </a:solidFill>
              </a:rPr>
              <a:t/>
            </a:r>
            <a:br>
              <a:rPr lang="en-IN" sz="1600" b="1" dirty="0" smtClean="0">
                <a:solidFill>
                  <a:srgbClr val="213163"/>
                </a:solidFill>
              </a:rPr>
            </a:br>
            <a:endParaRPr lang="en-IN" sz="1600" dirty="0"/>
          </a:p>
        </p:txBody>
      </p:sp>
      <p:cxnSp>
        <p:nvCxnSpPr>
          <p:cNvPr id="2" name="Straight Connector 1">
            <a:extLst>
              <a:ext uri="{FF2B5EF4-FFF2-40B4-BE49-F238E27FC236}">
                <a16:creationId xmlns="" xmlns:a16="http://schemas.microsoft.com/office/drawing/2014/main" id="{138979D7-DAF1-B9D0-4B15-5F44295BF71F}"/>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 xmlns:a16="http://schemas.microsoft.com/office/drawing/2014/main" id="{771E5D94-0B0E-9E10-390E-F025663AAA0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54568840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34833"/>
            <a:ext cx="8926520" cy="4041077"/>
          </a:xfrm>
          <a:prstGeom prst="rect">
            <a:avLst/>
          </a:prstGeom>
          <a:noFill/>
          <a:ln>
            <a:noFill/>
          </a:ln>
        </p:spPr>
        <p:txBody>
          <a:bodyPr spcFirstLastPara="1" wrap="square" lIns="91425" tIns="91425" rIns="91425" bIns="91425" anchor="t" anchorCtr="0">
            <a:noAutofit/>
          </a:bodyPr>
          <a:lstStyle/>
          <a:p>
            <a:pPr lvl="0">
              <a:buSzPts val="2800"/>
            </a:pPr>
            <a:r>
              <a:rPr lang="en-IN" sz="1600" b="1" dirty="0">
                <a:solidFill>
                  <a:srgbClr val="213163"/>
                </a:solidFill>
              </a:rPr>
              <a:t>Project </a:t>
            </a:r>
            <a:r>
              <a:rPr lang="en-IN" sz="1600" b="1" dirty="0" smtClean="0">
                <a:solidFill>
                  <a:srgbClr val="213163"/>
                </a:solidFill>
              </a:rPr>
              <a:t>Overview</a:t>
            </a:r>
            <a:br>
              <a:rPr lang="en-IN" sz="1600" b="1" dirty="0" smtClean="0">
                <a:solidFill>
                  <a:srgbClr val="213163"/>
                </a:solidFill>
              </a:rPr>
            </a:br>
            <a:r>
              <a:rPr lang="en-IN" sz="1600" b="1" dirty="0" smtClean="0">
                <a:solidFill>
                  <a:srgbClr val="213163"/>
                </a:solidFill>
              </a:rPr>
              <a:t/>
            </a:r>
            <a:br>
              <a:rPr lang="en-IN" sz="1600" b="1" dirty="0" smtClean="0">
                <a:solidFill>
                  <a:srgbClr val="213163"/>
                </a:solidFill>
              </a:rPr>
            </a:br>
            <a:r>
              <a:rPr lang="en-IN" b="1" dirty="0" smtClean="0">
                <a:solidFill>
                  <a:srgbClr val="213163"/>
                </a:solidFill>
                <a:latin typeface="Arial Unicode MS" pitchFamily="34" charset="-128"/>
                <a:ea typeface="Arial Unicode MS" pitchFamily="34" charset="-128"/>
                <a:cs typeface="Arial Unicode MS" pitchFamily="34" charset="-128"/>
              </a:rPr>
              <a:t>               </a:t>
            </a:r>
            <a:r>
              <a:rPr lang="en-US" dirty="0" smtClean="0">
                <a:latin typeface="Arial Unicode MS" pitchFamily="34" charset="-128"/>
                <a:ea typeface="Arial Unicode MS" pitchFamily="34" charset="-128"/>
                <a:cs typeface="Arial Unicode MS" pitchFamily="34" charset="-128"/>
              </a:rPr>
              <a:t>The </a:t>
            </a:r>
            <a:r>
              <a:rPr lang="en-US" dirty="0">
                <a:latin typeface="Arial Unicode MS" pitchFamily="34" charset="-128"/>
                <a:ea typeface="Arial Unicode MS" pitchFamily="34" charset="-128"/>
                <a:cs typeface="Arial Unicode MS" pitchFamily="34" charset="-128"/>
              </a:rPr>
              <a:t>Car Rentals Application aims to provide a modern, efficient, and user-friendly platform for renting vehicles, built using the </a:t>
            </a:r>
            <a:r>
              <a:rPr lang="en-US" dirty="0" smtClean="0">
                <a:latin typeface="Arial Unicode MS" pitchFamily="34" charset="-128"/>
                <a:ea typeface="Arial Unicode MS" pitchFamily="34" charset="-128"/>
                <a:cs typeface="Arial Unicode MS" pitchFamily="34" charset="-128"/>
              </a:rPr>
              <a:t>  </a:t>
            </a:r>
            <a:r>
              <a:rPr lang="en-US" dirty="0" err="1" smtClean="0">
                <a:latin typeface="Arial Unicode MS" pitchFamily="34" charset="-128"/>
                <a:ea typeface="Arial Unicode MS" pitchFamily="34" charset="-128"/>
                <a:cs typeface="Arial Unicode MS" pitchFamily="34" charset="-128"/>
              </a:rPr>
              <a:t>Django</a:t>
            </a:r>
            <a:r>
              <a:rPr lang="en-US" dirty="0" smtClean="0">
                <a:latin typeface="Arial Unicode MS" pitchFamily="34" charset="-128"/>
                <a:ea typeface="Arial Unicode MS" pitchFamily="34" charset="-128"/>
                <a:cs typeface="Arial Unicode MS" pitchFamily="34" charset="-128"/>
              </a:rPr>
              <a:t>  </a:t>
            </a:r>
            <a:r>
              <a:rPr lang="en-US" dirty="0">
                <a:latin typeface="Arial Unicode MS" pitchFamily="34" charset="-128"/>
                <a:ea typeface="Arial Unicode MS" pitchFamily="34" charset="-128"/>
                <a:cs typeface="Arial Unicode MS" pitchFamily="34" charset="-128"/>
              </a:rPr>
              <a:t>Framework</a:t>
            </a:r>
            <a:r>
              <a:rPr lang="en-US" dirty="0" smtClean="0">
                <a:latin typeface="Arial Unicode MS" pitchFamily="34" charset="-128"/>
                <a:ea typeface="Arial Unicode MS" pitchFamily="34" charset="-128"/>
                <a:cs typeface="Arial Unicode MS" pitchFamily="34" charset="-128"/>
              </a:rPr>
              <a:t>.</a:t>
            </a:r>
            <a:br>
              <a:rPr lang="en-US" dirty="0" smtClean="0">
                <a:latin typeface="Arial Unicode MS" pitchFamily="34" charset="-128"/>
                <a:ea typeface="Arial Unicode MS" pitchFamily="34" charset="-128"/>
                <a:cs typeface="Arial Unicode MS" pitchFamily="34" charset="-128"/>
              </a:rPr>
            </a:br>
            <a:r>
              <a:rPr lang="en-US" dirty="0">
                <a:latin typeface="Arial Unicode MS" pitchFamily="34" charset="-128"/>
                <a:ea typeface="Arial Unicode MS" pitchFamily="34" charset="-128"/>
                <a:cs typeface="Arial Unicode MS" pitchFamily="34" charset="-128"/>
              </a:rPr>
              <a:t> </a:t>
            </a:r>
            <a:r>
              <a:rPr lang="en-US" dirty="0" smtClean="0">
                <a:latin typeface="Arial Unicode MS" pitchFamily="34" charset="-128"/>
                <a:ea typeface="Arial Unicode MS" pitchFamily="34" charset="-128"/>
                <a:cs typeface="Arial Unicode MS" pitchFamily="34" charset="-128"/>
              </a:rPr>
              <a:t>              </a:t>
            </a:r>
            <a:r>
              <a:rPr lang="en-US" dirty="0">
                <a:latin typeface="Arial Unicode MS" pitchFamily="34" charset="-128"/>
                <a:ea typeface="Arial Unicode MS" pitchFamily="34" charset="-128"/>
                <a:cs typeface="Arial Unicode MS" pitchFamily="34" charset="-128"/>
              </a:rPr>
              <a:t>The project will encompass both frontend and backend development to deliver a comprehensive solution that caters to the needs of customers and administrators alike</a:t>
            </a:r>
            <a:r>
              <a:rPr lang="en-US" dirty="0" smtClean="0">
                <a:latin typeface="Arial Unicode MS" pitchFamily="34" charset="-128"/>
                <a:ea typeface="Arial Unicode MS" pitchFamily="34" charset="-128"/>
                <a:cs typeface="Arial Unicode MS" pitchFamily="34" charset="-128"/>
              </a:rPr>
              <a:t>.</a:t>
            </a:r>
            <a:br>
              <a:rPr lang="en-US" dirty="0" smtClean="0">
                <a:latin typeface="Arial Unicode MS" pitchFamily="34" charset="-128"/>
                <a:ea typeface="Arial Unicode MS" pitchFamily="34" charset="-128"/>
                <a:cs typeface="Arial Unicode MS" pitchFamily="34" charset="-128"/>
              </a:rPr>
            </a:br>
            <a:r>
              <a:rPr lang="en-US" dirty="0">
                <a:latin typeface="Arial Unicode MS" pitchFamily="34" charset="-128"/>
                <a:ea typeface="Arial Unicode MS" pitchFamily="34" charset="-128"/>
                <a:cs typeface="Arial Unicode MS" pitchFamily="34" charset="-128"/>
              </a:rPr>
              <a:t> </a:t>
            </a:r>
            <a:r>
              <a:rPr lang="en-US" dirty="0" smtClean="0">
                <a:latin typeface="Arial Unicode MS" pitchFamily="34" charset="-128"/>
                <a:ea typeface="Arial Unicode MS" pitchFamily="34" charset="-128"/>
                <a:cs typeface="Arial Unicode MS" pitchFamily="34" charset="-128"/>
              </a:rPr>
              <a:t>               </a:t>
            </a:r>
            <a:r>
              <a:rPr lang="en-US" dirty="0">
                <a:latin typeface="Arial Unicode MS" pitchFamily="34" charset="-128"/>
                <a:ea typeface="Arial Unicode MS" pitchFamily="34" charset="-128"/>
                <a:cs typeface="Arial Unicode MS" pitchFamily="34" charset="-128"/>
              </a:rPr>
              <a:t>Key </a:t>
            </a:r>
            <a:r>
              <a:rPr lang="en-US" dirty="0" smtClean="0">
                <a:latin typeface="Arial Unicode MS" pitchFamily="34" charset="-128"/>
                <a:ea typeface="Arial Unicode MS" pitchFamily="34" charset="-128"/>
                <a:cs typeface="Arial Unicode MS" pitchFamily="34" charset="-128"/>
              </a:rPr>
              <a:t>Features are:</a:t>
            </a:r>
            <a:br>
              <a:rPr lang="en-US" dirty="0" smtClean="0">
                <a:latin typeface="Arial Unicode MS" pitchFamily="34" charset="-128"/>
                <a:ea typeface="Arial Unicode MS" pitchFamily="34" charset="-128"/>
                <a:cs typeface="Arial Unicode MS" pitchFamily="34" charset="-128"/>
              </a:rPr>
            </a:br>
            <a:r>
              <a:rPr lang="en-US" sz="1600" dirty="0" smtClean="0">
                <a:latin typeface="Arial Unicode MS" pitchFamily="34" charset="-128"/>
                <a:ea typeface="Arial Unicode MS" pitchFamily="34" charset="-128"/>
                <a:cs typeface="Arial Unicode MS" pitchFamily="34" charset="-128"/>
              </a:rPr>
              <a:t>                         .</a:t>
            </a:r>
            <a:r>
              <a:rPr lang="en-US" sz="1600" b="1" dirty="0" smtClean="0">
                <a:latin typeface="Arial Unicode MS" pitchFamily="34" charset="-128"/>
                <a:ea typeface="Arial Unicode MS" pitchFamily="34" charset="-128"/>
                <a:cs typeface="Arial Unicode MS" pitchFamily="34" charset="-128"/>
              </a:rPr>
              <a:t> </a:t>
            </a:r>
            <a:r>
              <a:rPr lang="en-US" i="1" dirty="0">
                <a:latin typeface="Arial Unicode MS" pitchFamily="34" charset="-128"/>
                <a:ea typeface="Arial Unicode MS" pitchFamily="34" charset="-128"/>
                <a:cs typeface="Arial Unicode MS" pitchFamily="34" charset="-128"/>
              </a:rPr>
              <a:t>User Registration and </a:t>
            </a:r>
            <a:r>
              <a:rPr lang="en-US" i="1" dirty="0" smtClean="0">
                <a:latin typeface="Arial Unicode MS" pitchFamily="34" charset="-128"/>
                <a:ea typeface="Arial Unicode MS" pitchFamily="34" charset="-128"/>
                <a:cs typeface="Arial Unicode MS" pitchFamily="34" charset="-128"/>
              </a:rPr>
              <a:t>Authentication</a:t>
            </a:r>
            <a:br>
              <a:rPr lang="en-US" i="1" dirty="0" smtClean="0">
                <a:latin typeface="Arial Unicode MS" pitchFamily="34" charset="-128"/>
                <a:ea typeface="Arial Unicode MS" pitchFamily="34" charset="-128"/>
                <a:cs typeface="Arial Unicode MS" pitchFamily="34" charset="-128"/>
              </a:rPr>
            </a:br>
            <a:r>
              <a:rPr lang="en-US" i="1" dirty="0">
                <a:latin typeface="Arial Unicode MS" pitchFamily="34" charset="-128"/>
                <a:ea typeface="Arial Unicode MS" pitchFamily="34" charset="-128"/>
                <a:cs typeface="Arial Unicode MS" pitchFamily="34" charset="-128"/>
              </a:rPr>
              <a:t> </a:t>
            </a:r>
            <a:r>
              <a:rPr lang="en-US" i="1" dirty="0" smtClean="0">
                <a:latin typeface="Arial Unicode MS" pitchFamily="34" charset="-128"/>
                <a:ea typeface="Arial Unicode MS" pitchFamily="34" charset="-128"/>
                <a:cs typeface="Arial Unicode MS" pitchFamily="34" charset="-128"/>
              </a:rPr>
              <a:t>                            . </a:t>
            </a:r>
            <a:r>
              <a:rPr lang="en-US" i="1" dirty="0">
                <a:latin typeface="Arial Unicode MS" pitchFamily="34" charset="-128"/>
                <a:ea typeface="Arial Unicode MS" pitchFamily="34" charset="-128"/>
                <a:cs typeface="Arial Unicode MS" pitchFamily="34" charset="-128"/>
              </a:rPr>
              <a:t>Vehicle Browsing and </a:t>
            </a:r>
            <a:r>
              <a:rPr lang="en-US" i="1" dirty="0" smtClean="0">
                <a:latin typeface="Arial Unicode MS" pitchFamily="34" charset="-128"/>
                <a:ea typeface="Arial Unicode MS" pitchFamily="34" charset="-128"/>
                <a:cs typeface="Arial Unicode MS" pitchFamily="34" charset="-128"/>
              </a:rPr>
              <a:t>Filtering</a:t>
            </a:r>
            <a:br>
              <a:rPr lang="en-US" i="1" dirty="0" smtClean="0">
                <a:latin typeface="Arial Unicode MS" pitchFamily="34" charset="-128"/>
                <a:ea typeface="Arial Unicode MS" pitchFamily="34" charset="-128"/>
                <a:cs typeface="Arial Unicode MS" pitchFamily="34" charset="-128"/>
              </a:rPr>
            </a:br>
            <a:r>
              <a:rPr lang="en-US" i="1" dirty="0">
                <a:latin typeface="Arial Unicode MS" pitchFamily="34" charset="-128"/>
                <a:ea typeface="Arial Unicode MS" pitchFamily="34" charset="-128"/>
                <a:cs typeface="Arial Unicode MS" pitchFamily="34" charset="-128"/>
              </a:rPr>
              <a:t> </a:t>
            </a:r>
            <a:r>
              <a:rPr lang="en-US" i="1" dirty="0" smtClean="0">
                <a:latin typeface="Arial Unicode MS" pitchFamily="34" charset="-128"/>
                <a:ea typeface="Arial Unicode MS" pitchFamily="34" charset="-128"/>
                <a:cs typeface="Arial Unicode MS" pitchFamily="34" charset="-128"/>
              </a:rPr>
              <a:t>                            . </a:t>
            </a:r>
            <a:r>
              <a:rPr lang="en-US" i="1" dirty="0">
                <a:latin typeface="Arial Unicode MS" pitchFamily="34" charset="-128"/>
                <a:ea typeface="Arial Unicode MS" pitchFamily="34" charset="-128"/>
                <a:cs typeface="Arial Unicode MS" pitchFamily="34" charset="-128"/>
              </a:rPr>
              <a:t>Reservation </a:t>
            </a:r>
            <a:r>
              <a:rPr lang="en-US" i="1" dirty="0" smtClean="0">
                <a:latin typeface="Arial Unicode MS" pitchFamily="34" charset="-128"/>
                <a:ea typeface="Arial Unicode MS" pitchFamily="34" charset="-128"/>
                <a:cs typeface="Arial Unicode MS" pitchFamily="34" charset="-128"/>
              </a:rPr>
              <a:t>Management</a:t>
            </a:r>
            <a:br>
              <a:rPr lang="en-US" i="1" dirty="0" smtClean="0">
                <a:latin typeface="Arial Unicode MS" pitchFamily="34" charset="-128"/>
                <a:ea typeface="Arial Unicode MS" pitchFamily="34" charset="-128"/>
                <a:cs typeface="Arial Unicode MS" pitchFamily="34" charset="-128"/>
              </a:rPr>
            </a:br>
            <a:r>
              <a:rPr lang="en-US" i="1" dirty="0">
                <a:latin typeface="Arial Unicode MS" pitchFamily="34" charset="-128"/>
                <a:ea typeface="Arial Unicode MS" pitchFamily="34" charset="-128"/>
                <a:cs typeface="Arial Unicode MS" pitchFamily="34" charset="-128"/>
              </a:rPr>
              <a:t> </a:t>
            </a:r>
            <a:r>
              <a:rPr lang="en-US" i="1" dirty="0" smtClean="0">
                <a:latin typeface="Arial Unicode MS" pitchFamily="34" charset="-128"/>
                <a:ea typeface="Arial Unicode MS" pitchFamily="34" charset="-128"/>
                <a:cs typeface="Arial Unicode MS" pitchFamily="34" charset="-128"/>
              </a:rPr>
              <a:t>                            . </a:t>
            </a:r>
            <a:r>
              <a:rPr lang="en-US" i="1" dirty="0">
                <a:latin typeface="Arial Unicode MS" pitchFamily="34" charset="-128"/>
                <a:ea typeface="Arial Unicode MS" pitchFamily="34" charset="-128"/>
                <a:cs typeface="Arial Unicode MS" pitchFamily="34" charset="-128"/>
              </a:rPr>
              <a:t>Inventory </a:t>
            </a:r>
            <a:r>
              <a:rPr lang="en-US" i="1" dirty="0" smtClean="0">
                <a:latin typeface="Arial Unicode MS" pitchFamily="34" charset="-128"/>
                <a:ea typeface="Arial Unicode MS" pitchFamily="34" charset="-128"/>
                <a:cs typeface="Arial Unicode MS" pitchFamily="34" charset="-128"/>
              </a:rPr>
              <a:t>Management</a:t>
            </a:r>
            <a:br>
              <a:rPr lang="en-US" i="1" dirty="0" smtClean="0">
                <a:latin typeface="Arial Unicode MS" pitchFamily="34" charset="-128"/>
                <a:ea typeface="Arial Unicode MS" pitchFamily="34" charset="-128"/>
                <a:cs typeface="Arial Unicode MS" pitchFamily="34" charset="-128"/>
              </a:rPr>
            </a:br>
            <a:r>
              <a:rPr lang="en-US" i="1" dirty="0">
                <a:latin typeface="Arial Unicode MS" pitchFamily="34" charset="-128"/>
                <a:ea typeface="Arial Unicode MS" pitchFamily="34" charset="-128"/>
                <a:cs typeface="Arial Unicode MS" pitchFamily="34" charset="-128"/>
              </a:rPr>
              <a:t> </a:t>
            </a:r>
            <a:r>
              <a:rPr lang="en-US" i="1" dirty="0" smtClean="0">
                <a:latin typeface="Arial Unicode MS" pitchFamily="34" charset="-128"/>
                <a:ea typeface="Arial Unicode MS" pitchFamily="34" charset="-128"/>
                <a:cs typeface="Arial Unicode MS" pitchFamily="34" charset="-128"/>
              </a:rPr>
              <a:t>                            . </a:t>
            </a:r>
            <a:r>
              <a:rPr lang="en-US" i="1" dirty="0">
                <a:latin typeface="Arial Unicode MS" pitchFamily="34" charset="-128"/>
                <a:ea typeface="Arial Unicode MS" pitchFamily="34" charset="-128"/>
                <a:cs typeface="Arial Unicode MS" pitchFamily="34" charset="-128"/>
              </a:rPr>
              <a:t>Pricing and Payment </a:t>
            </a:r>
            <a:r>
              <a:rPr lang="en-US" i="1" dirty="0" smtClean="0">
                <a:latin typeface="Arial Unicode MS" pitchFamily="34" charset="-128"/>
                <a:ea typeface="Arial Unicode MS" pitchFamily="34" charset="-128"/>
                <a:cs typeface="Arial Unicode MS" pitchFamily="34" charset="-128"/>
              </a:rPr>
              <a:t>Processing</a:t>
            </a:r>
            <a:br>
              <a:rPr lang="en-US" i="1" dirty="0" smtClean="0">
                <a:latin typeface="Arial Unicode MS" pitchFamily="34" charset="-128"/>
                <a:ea typeface="Arial Unicode MS" pitchFamily="34" charset="-128"/>
                <a:cs typeface="Arial Unicode MS" pitchFamily="34" charset="-128"/>
              </a:rPr>
            </a:br>
            <a:r>
              <a:rPr lang="en-US" i="1" dirty="0">
                <a:latin typeface="Arial Unicode MS" pitchFamily="34" charset="-128"/>
                <a:ea typeface="Arial Unicode MS" pitchFamily="34" charset="-128"/>
                <a:cs typeface="Arial Unicode MS" pitchFamily="34" charset="-128"/>
              </a:rPr>
              <a:t> </a:t>
            </a:r>
            <a:r>
              <a:rPr lang="en-US" i="1" dirty="0" smtClean="0">
                <a:latin typeface="Arial Unicode MS" pitchFamily="34" charset="-128"/>
                <a:ea typeface="Arial Unicode MS" pitchFamily="34" charset="-128"/>
                <a:cs typeface="Arial Unicode MS" pitchFamily="34" charset="-128"/>
              </a:rPr>
              <a:t>                            . </a:t>
            </a:r>
            <a:r>
              <a:rPr lang="en-US" i="1" dirty="0">
                <a:latin typeface="Arial Unicode MS" pitchFamily="34" charset="-128"/>
                <a:ea typeface="Arial Unicode MS" pitchFamily="34" charset="-128"/>
                <a:cs typeface="Arial Unicode MS" pitchFamily="34" charset="-128"/>
              </a:rPr>
              <a:t>Administrative </a:t>
            </a:r>
            <a:r>
              <a:rPr lang="en-US" i="1" dirty="0" smtClean="0">
                <a:latin typeface="Arial Unicode MS" pitchFamily="34" charset="-128"/>
                <a:ea typeface="Arial Unicode MS" pitchFamily="34" charset="-128"/>
                <a:cs typeface="Arial Unicode MS" pitchFamily="34" charset="-128"/>
              </a:rPr>
              <a:t>Controls</a:t>
            </a:r>
            <a:br>
              <a:rPr lang="en-US" i="1" dirty="0" smtClean="0">
                <a:latin typeface="Arial Unicode MS" pitchFamily="34" charset="-128"/>
                <a:ea typeface="Arial Unicode MS" pitchFamily="34" charset="-128"/>
                <a:cs typeface="Arial Unicode MS" pitchFamily="34" charset="-128"/>
              </a:rPr>
            </a:br>
            <a:r>
              <a:rPr lang="en-US" i="1" dirty="0">
                <a:latin typeface="Arial Unicode MS" pitchFamily="34" charset="-128"/>
                <a:ea typeface="Arial Unicode MS" pitchFamily="34" charset="-128"/>
                <a:cs typeface="Arial Unicode MS" pitchFamily="34" charset="-128"/>
              </a:rPr>
              <a:t> </a:t>
            </a:r>
            <a:r>
              <a:rPr lang="en-US" i="1" dirty="0" smtClean="0">
                <a:latin typeface="Arial Unicode MS" pitchFamily="34" charset="-128"/>
                <a:ea typeface="Arial Unicode MS" pitchFamily="34" charset="-128"/>
                <a:cs typeface="Arial Unicode MS" pitchFamily="34" charset="-128"/>
              </a:rPr>
              <a:t>                            . </a:t>
            </a:r>
            <a:r>
              <a:rPr lang="en-US" i="1" dirty="0">
                <a:latin typeface="Arial Unicode MS" pitchFamily="34" charset="-128"/>
                <a:ea typeface="Arial Unicode MS" pitchFamily="34" charset="-128"/>
                <a:cs typeface="Arial Unicode MS" pitchFamily="34" charset="-128"/>
              </a:rPr>
              <a:t>Responsive </a:t>
            </a:r>
            <a:r>
              <a:rPr lang="en-US" i="1" dirty="0" smtClean="0">
                <a:latin typeface="Arial Unicode MS" pitchFamily="34" charset="-128"/>
                <a:ea typeface="Arial Unicode MS" pitchFamily="34" charset="-128"/>
                <a:cs typeface="Arial Unicode MS" pitchFamily="34" charset="-128"/>
              </a:rPr>
              <a:t>Design</a:t>
            </a:r>
            <a:br>
              <a:rPr lang="en-US" i="1" dirty="0" smtClean="0">
                <a:latin typeface="Arial Unicode MS" pitchFamily="34" charset="-128"/>
                <a:ea typeface="Arial Unicode MS" pitchFamily="34" charset="-128"/>
                <a:cs typeface="Arial Unicode MS" pitchFamily="34" charset="-128"/>
              </a:rPr>
            </a:br>
            <a:r>
              <a:rPr lang="en-US" i="1" dirty="0">
                <a:latin typeface="Arial Unicode MS" pitchFamily="34" charset="-128"/>
                <a:ea typeface="Arial Unicode MS" pitchFamily="34" charset="-128"/>
                <a:cs typeface="Arial Unicode MS" pitchFamily="34" charset="-128"/>
              </a:rPr>
              <a:t> </a:t>
            </a:r>
            <a:r>
              <a:rPr lang="en-US" i="1" dirty="0" smtClean="0">
                <a:latin typeface="Arial Unicode MS" pitchFamily="34" charset="-128"/>
                <a:ea typeface="Arial Unicode MS" pitchFamily="34" charset="-128"/>
                <a:cs typeface="Arial Unicode MS" pitchFamily="34" charset="-128"/>
              </a:rPr>
              <a:t>                            . </a:t>
            </a:r>
            <a:r>
              <a:rPr lang="en-US" i="1" dirty="0">
                <a:latin typeface="Arial Unicode MS" pitchFamily="34" charset="-128"/>
                <a:ea typeface="Arial Unicode MS" pitchFamily="34" charset="-128"/>
                <a:cs typeface="Arial Unicode MS" pitchFamily="34" charset="-128"/>
              </a:rPr>
              <a:t>Security Measures</a:t>
            </a:r>
            <a:r>
              <a:rPr lang="en-US" sz="1600" dirty="0" smtClean="0">
                <a:latin typeface="Arial Unicode MS" pitchFamily="34" charset="-128"/>
                <a:ea typeface="Arial Unicode MS" pitchFamily="34" charset="-128"/>
                <a:cs typeface="Arial Unicode MS" pitchFamily="34" charset="-128"/>
              </a:rPr>
              <a:t/>
            </a:r>
            <a:br>
              <a:rPr lang="en-US" sz="1600" dirty="0" smtClean="0">
                <a:latin typeface="Arial Unicode MS" pitchFamily="34" charset="-128"/>
                <a:ea typeface="Arial Unicode MS" pitchFamily="34" charset="-128"/>
                <a:cs typeface="Arial Unicode MS" pitchFamily="34" charset="-128"/>
              </a:rPr>
            </a:br>
            <a:endParaRPr lang="en-IN" sz="1600" dirty="0">
              <a:latin typeface="Arial Unicode MS" pitchFamily="34" charset="-128"/>
              <a:ea typeface="Arial Unicode MS" pitchFamily="34" charset="-128"/>
              <a:cs typeface="Arial Unicode MS" pitchFamily="34" charset="-128"/>
            </a:endParaRPr>
          </a:p>
        </p:txBody>
      </p:sp>
      <p:cxnSp>
        <p:nvCxnSpPr>
          <p:cNvPr id="2" name="Straight Connector 1">
            <a:extLst>
              <a:ext uri="{FF2B5EF4-FFF2-40B4-BE49-F238E27FC236}">
                <a16:creationId xmlns="" xmlns:a16="http://schemas.microsoft.com/office/drawing/2014/main"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 xmlns:a16="http://schemas.microsoft.com/office/drawing/2014/main" id="{0139171D-3AD9-6A2C-2865-384C0BE5CD2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2846337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719330"/>
            <a:ext cx="9012968" cy="3993780"/>
          </a:xfrm>
          <a:prstGeom prst="rect">
            <a:avLst/>
          </a:prstGeom>
          <a:noFill/>
          <a:ln>
            <a:noFill/>
          </a:ln>
        </p:spPr>
        <p:txBody>
          <a:bodyPr spcFirstLastPara="1" wrap="square" lIns="91425" tIns="91425" rIns="91425" bIns="91425" anchor="t" anchorCtr="0">
            <a:noAutofit/>
          </a:bodyPr>
          <a:lstStyle/>
          <a:p>
            <a:r>
              <a:rPr lang="en-IN" sz="1600" b="1" dirty="0" smtClean="0">
                <a:solidFill>
                  <a:srgbClr val="213163"/>
                </a:solidFill>
              </a:rPr>
              <a:t>Proposed Solution:</a:t>
            </a:r>
            <a:br>
              <a:rPr lang="en-IN" sz="1600" b="1" dirty="0" smtClean="0">
                <a:solidFill>
                  <a:srgbClr val="213163"/>
                </a:solidFill>
              </a:rPr>
            </a:br>
            <a:r>
              <a:rPr lang="en-IN" sz="1600" b="1" dirty="0" smtClean="0">
                <a:solidFill>
                  <a:srgbClr val="213163"/>
                </a:solidFill>
              </a:rPr>
              <a:t/>
            </a:r>
            <a:br>
              <a:rPr lang="en-IN" sz="1600" b="1" dirty="0" smtClean="0">
                <a:solidFill>
                  <a:srgbClr val="213163"/>
                </a:solidFill>
              </a:rPr>
            </a:br>
            <a:r>
              <a:rPr lang="en-IN" sz="1600" b="1" dirty="0" smtClean="0">
                <a:solidFill>
                  <a:srgbClr val="213163"/>
                </a:solidFill>
              </a:rPr>
              <a:t>      </a:t>
            </a:r>
            <a:r>
              <a:rPr lang="en-US" dirty="0" smtClean="0">
                <a:latin typeface="Arial Unicode MS" pitchFamily="34" charset="-128"/>
                <a:ea typeface="Arial Unicode MS" pitchFamily="34" charset="-128"/>
                <a:cs typeface="Arial Unicode MS" pitchFamily="34" charset="-128"/>
              </a:rPr>
              <a:t>The Car Rentals Application will be developed using the </a:t>
            </a:r>
            <a:r>
              <a:rPr lang="en-US" dirty="0" err="1" smtClean="0">
                <a:latin typeface="Arial Unicode MS" pitchFamily="34" charset="-128"/>
                <a:ea typeface="Arial Unicode MS" pitchFamily="34" charset="-128"/>
                <a:cs typeface="Arial Unicode MS" pitchFamily="34" charset="-128"/>
              </a:rPr>
              <a:t>Django</a:t>
            </a:r>
            <a:r>
              <a:rPr lang="en-US" dirty="0" smtClean="0">
                <a:latin typeface="Arial Unicode MS" pitchFamily="34" charset="-128"/>
                <a:ea typeface="Arial Unicode MS" pitchFamily="34" charset="-128"/>
                <a:cs typeface="Arial Unicode MS" pitchFamily="34" charset="-128"/>
              </a:rPr>
              <a:t> Framework to provide a robust, scalable, and user-friendly platform for renting vehicles. The solution will encompass both frontend and backend components, offering a comprehensive set of features for customers and administrators.</a:t>
            </a:r>
            <a:br>
              <a:rPr lang="en-US" dirty="0" smtClean="0">
                <a:latin typeface="Arial Unicode MS" pitchFamily="34" charset="-128"/>
                <a:ea typeface="Arial Unicode MS" pitchFamily="34" charset="-128"/>
                <a:cs typeface="Arial Unicode MS" pitchFamily="34" charset="-128"/>
              </a:rPr>
            </a:br>
            <a:r>
              <a:rPr lang="en-US" dirty="0" smtClean="0">
                <a:latin typeface="Arial Unicode MS" pitchFamily="34" charset="-128"/>
                <a:ea typeface="Arial Unicode MS" pitchFamily="34" charset="-128"/>
                <a:cs typeface="Arial Unicode MS" pitchFamily="34" charset="-128"/>
              </a:rPr>
              <a:t/>
            </a:r>
            <a:br>
              <a:rPr lang="en-US" dirty="0" smtClean="0">
                <a:latin typeface="Arial Unicode MS" pitchFamily="34" charset="-128"/>
                <a:ea typeface="Arial Unicode MS" pitchFamily="34" charset="-128"/>
                <a:cs typeface="Arial Unicode MS" pitchFamily="34" charset="-128"/>
              </a:rPr>
            </a:br>
            <a:r>
              <a:rPr lang="en-US" dirty="0" smtClean="0">
                <a:latin typeface="Arial Unicode MS" pitchFamily="34" charset="-128"/>
                <a:ea typeface="Arial Unicode MS" pitchFamily="34" charset="-128"/>
                <a:cs typeface="Arial Unicode MS" pitchFamily="34" charset="-128"/>
              </a:rPr>
              <a:t>1-</a:t>
            </a:r>
            <a:r>
              <a:rPr lang="en-US" b="1" dirty="0" smtClean="0">
                <a:latin typeface="Arial Unicode MS" pitchFamily="34" charset="-128"/>
                <a:ea typeface="Arial Unicode MS" pitchFamily="34" charset="-128"/>
                <a:cs typeface="Arial Unicode MS" pitchFamily="34" charset="-128"/>
              </a:rPr>
              <a:t>User Management: </a:t>
            </a:r>
            <a:r>
              <a:rPr lang="en-US" dirty="0" smtClean="0">
                <a:latin typeface="Arial Unicode MS" pitchFamily="34" charset="-128"/>
                <a:ea typeface="Arial Unicode MS" pitchFamily="34" charset="-128"/>
                <a:cs typeface="Arial Unicode MS" pitchFamily="34" charset="-128"/>
              </a:rPr>
              <a:t>Users will be able to register accounts securely, providing necessary details such as name, email, and password.</a:t>
            </a:r>
            <a:r>
              <a:rPr lang="en-US" dirty="0"/>
              <a:t> Authentication will be handled using </a:t>
            </a:r>
            <a:r>
              <a:rPr lang="en-US" dirty="0" err="1"/>
              <a:t>Django's</a:t>
            </a:r>
            <a:r>
              <a:rPr lang="en-US" dirty="0"/>
              <a:t> built-in authentication system, ensuring secure access to user accounts</a:t>
            </a:r>
            <a:r>
              <a:rPr lang="en-US" dirty="0" smtClean="0"/>
              <a:t>.</a:t>
            </a:r>
            <a:r>
              <a:rPr lang="en-US" dirty="0"/>
              <a:t/>
            </a:r>
            <a:br>
              <a:rPr lang="en-US" dirty="0"/>
            </a:br>
            <a:r>
              <a:rPr lang="en-US" dirty="0"/>
              <a:t>User profiles will allow customers to manage their personal information, view booking history, and update preferences.</a:t>
            </a:r>
            <a:br>
              <a:rPr lang="en-US" dirty="0"/>
            </a:br>
            <a:r>
              <a:rPr lang="en-US" dirty="0" smtClean="0">
                <a:latin typeface="Arial Unicode MS" pitchFamily="34" charset="-128"/>
                <a:ea typeface="Arial Unicode MS" pitchFamily="34" charset="-128"/>
                <a:cs typeface="Arial Unicode MS" pitchFamily="34" charset="-128"/>
              </a:rPr>
              <a:t>2-</a:t>
            </a:r>
            <a:r>
              <a:rPr lang="en-US" b="1" dirty="0" smtClean="0">
                <a:latin typeface="Arial Unicode MS" pitchFamily="34" charset="-128"/>
                <a:ea typeface="Arial Unicode MS" pitchFamily="34" charset="-128"/>
                <a:cs typeface="Arial Unicode MS" pitchFamily="34" charset="-128"/>
              </a:rPr>
              <a:t>Vehicle Listing and Booking: </a:t>
            </a:r>
            <a:r>
              <a:rPr lang="en-US" dirty="0" smtClean="0">
                <a:latin typeface="Arial Unicode MS" pitchFamily="34" charset="-128"/>
                <a:ea typeface="Arial Unicode MS" pitchFamily="34" charset="-128"/>
                <a:cs typeface="Arial Unicode MS" pitchFamily="34" charset="-128"/>
              </a:rPr>
              <a:t>The application will offer a user-friendly interface for browsing available vehicles, including cars, trucks, and vans.</a:t>
            </a:r>
            <a:r>
              <a:rPr lang="en-US" dirty="0"/>
              <a:t> Advanced search and filtering options will enable users to find vehicles based on criteria such as location, type, and price range.</a:t>
            </a:r>
            <a:br>
              <a:rPr lang="en-US" dirty="0"/>
            </a:br>
            <a:r>
              <a:rPr lang="en-US" dirty="0" smtClean="0">
                <a:latin typeface="Arial Unicode MS" pitchFamily="34" charset="-128"/>
                <a:ea typeface="Arial Unicode MS" pitchFamily="34" charset="-128"/>
                <a:cs typeface="Arial Unicode MS" pitchFamily="34" charset="-128"/>
              </a:rPr>
              <a:t/>
            </a:r>
            <a:br>
              <a:rPr lang="en-US" dirty="0" smtClean="0">
                <a:latin typeface="Arial Unicode MS" pitchFamily="34" charset="-128"/>
                <a:ea typeface="Arial Unicode MS" pitchFamily="34" charset="-128"/>
                <a:cs typeface="Arial Unicode MS" pitchFamily="34" charset="-128"/>
              </a:rPr>
            </a:br>
            <a:endParaRPr lang="en-IN" dirty="0">
              <a:latin typeface="Arial Unicode MS" pitchFamily="34" charset="-128"/>
              <a:ea typeface="Arial Unicode MS" pitchFamily="34" charset="-128"/>
              <a:cs typeface="Arial Unicode MS" pitchFamily="34" charset="-128"/>
            </a:endParaRPr>
          </a:p>
        </p:txBody>
      </p:sp>
      <p:sp>
        <p:nvSpPr>
          <p:cNvPr id="11" name="TextBox 10">
            <a:extLst>
              <a:ext uri="{FF2B5EF4-FFF2-40B4-BE49-F238E27FC236}">
                <a16:creationId xmlns="" xmlns:a16="http://schemas.microsoft.com/office/drawing/2014/main" id="{B46B7C3C-D3E3-FF07-EEDD-95F0B593D118}"/>
              </a:ext>
            </a:extLst>
          </p:cNvPr>
          <p:cNvSpPr txBox="1"/>
          <p:nvPr/>
        </p:nvSpPr>
        <p:spPr>
          <a:xfrm>
            <a:off x="277066" y="1173165"/>
            <a:ext cx="8866934" cy="376834"/>
          </a:xfrm>
          <a:prstGeom prst="rect">
            <a:avLst/>
          </a:prstGeom>
          <a:noFill/>
        </p:spPr>
        <p:txBody>
          <a:bodyPr wrap="square">
            <a:spAutoFit/>
          </a:bodyPr>
          <a:lstStyle/>
          <a:p>
            <a:pPr algn="l">
              <a:lnSpc>
                <a:spcPct val="150000"/>
              </a:lnSpc>
            </a:pPr>
            <a:r>
              <a:rPr lang="en-US" b="0" i="0">
                <a:solidFill>
                  <a:srgbClr val="374151"/>
                </a:solidFill>
                <a:effectLst/>
                <a:latin typeface="Times New Roman" panose="02020603050405020304" pitchFamily="18" charset="0"/>
                <a:cs typeface="Times New Roman" panose="02020603050405020304" pitchFamily="18" charset="0"/>
              </a:rPr>
              <a:t>.</a:t>
            </a:r>
          </a:p>
        </p:txBody>
      </p:sp>
      <p:cxnSp>
        <p:nvCxnSpPr>
          <p:cNvPr id="2" name="Straight Connector 1">
            <a:extLst>
              <a:ext uri="{FF2B5EF4-FFF2-40B4-BE49-F238E27FC236}">
                <a16:creationId xmlns="" xmlns:a16="http://schemas.microsoft.com/office/drawing/2014/main"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 xmlns:a16="http://schemas.microsoft.com/office/drawing/2014/main" id="{D3393E03-7263-ADFB-23AD-8505198A845E}"/>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5391358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90AB2285-16B6-67AB-39F2-7E03D6821A2A}"/>
              </a:ext>
            </a:extLst>
          </p:cNvPr>
          <p:cNvSpPr txBox="1"/>
          <p:nvPr/>
        </p:nvSpPr>
        <p:spPr>
          <a:xfrm>
            <a:off x="457200" y="618824"/>
            <a:ext cx="8395138" cy="4616648"/>
          </a:xfrm>
          <a:prstGeom prst="rect">
            <a:avLst/>
          </a:prstGeom>
          <a:noFill/>
        </p:spPr>
        <p:txBody>
          <a:bodyPr wrap="square">
            <a:spAutoFit/>
          </a:bodyPr>
          <a:lstStyle/>
          <a:p>
            <a:r>
              <a:rPr lang="en-US" dirty="0" smtClean="0">
                <a:solidFill>
                  <a:srgbClr val="374151"/>
                </a:solidFill>
                <a:latin typeface="Arial Unicode MS" pitchFamily="34" charset="-128"/>
                <a:ea typeface="Arial Unicode MS" pitchFamily="34" charset="-128"/>
                <a:cs typeface="Arial Unicode MS" pitchFamily="34" charset="-128"/>
              </a:rPr>
              <a:t>3</a:t>
            </a:r>
            <a:r>
              <a:rPr lang="en-US" b="0" i="0" dirty="0" smtClean="0">
                <a:solidFill>
                  <a:srgbClr val="374151"/>
                </a:solidFill>
                <a:effectLst/>
                <a:latin typeface="Arial Unicode MS" pitchFamily="34" charset="-128"/>
                <a:ea typeface="Arial Unicode MS" pitchFamily="34" charset="-128"/>
                <a:cs typeface="Arial Unicode MS" pitchFamily="34" charset="-128"/>
              </a:rPr>
              <a:t>-</a:t>
            </a:r>
            <a:r>
              <a:rPr lang="en-US" b="1" dirty="0" smtClean="0">
                <a:latin typeface="Arial Unicode MS" pitchFamily="34" charset="-128"/>
                <a:ea typeface="Arial Unicode MS" pitchFamily="34" charset="-128"/>
                <a:cs typeface="Arial Unicode MS" pitchFamily="34" charset="-128"/>
              </a:rPr>
              <a:t>Payment Processing: </a:t>
            </a:r>
            <a:r>
              <a:rPr lang="en-US" dirty="0" smtClean="0">
                <a:latin typeface="Arial Unicode MS" pitchFamily="34" charset="-128"/>
                <a:ea typeface="Arial Unicode MS" pitchFamily="34" charset="-128"/>
                <a:cs typeface="Arial Unicode MS" pitchFamily="34" charset="-128"/>
              </a:rPr>
              <a:t>The </a:t>
            </a:r>
            <a:r>
              <a:rPr lang="en-US" dirty="0">
                <a:latin typeface="Arial Unicode MS" pitchFamily="34" charset="-128"/>
                <a:ea typeface="Arial Unicode MS" pitchFamily="34" charset="-128"/>
                <a:cs typeface="Arial Unicode MS" pitchFamily="34" charset="-128"/>
              </a:rPr>
              <a:t>application will support secure online payments using popular payment gateways, ensuring smooth and reliable transactions</a:t>
            </a:r>
            <a:r>
              <a:rPr lang="en-US" dirty="0" smtClean="0">
                <a:latin typeface="Arial Unicode MS" pitchFamily="34" charset="-128"/>
                <a:ea typeface="Arial Unicode MS" pitchFamily="34" charset="-128"/>
                <a:cs typeface="Arial Unicode MS" pitchFamily="34" charset="-128"/>
              </a:rPr>
              <a:t>.</a:t>
            </a:r>
            <a:r>
              <a:rPr lang="en-US" dirty="0"/>
              <a:t> </a:t>
            </a:r>
            <a:r>
              <a:rPr lang="en-US" dirty="0" err="1"/>
              <a:t>ntegration</a:t>
            </a:r>
            <a:r>
              <a:rPr lang="en-US" dirty="0"/>
              <a:t> with payment APIs will enable users to make payments using credit/debit cards, digital wallets, or other payment methods</a:t>
            </a:r>
            <a:r>
              <a:rPr lang="en-US" dirty="0" smtClean="0"/>
              <a:t>.</a:t>
            </a:r>
          </a:p>
          <a:p>
            <a:endParaRPr lang="en-US" dirty="0" smtClean="0">
              <a:latin typeface="Arial Unicode MS" pitchFamily="34" charset="-128"/>
              <a:ea typeface="Arial Unicode MS" pitchFamily="34" charset="-128"/>
              <a:cs typeface="Arial Unicode MS" pitchFamily="34" charset="-128"/>
            </a:endParaRPr>
          </a:p>
          <a:p>
            <a:r>
              <a:rPr lang="en-US" dirty="0">
                <a:latin typeface="Arial Unicode MS" pitchFamily="34" charset="-128"/>
                <a:ea typeface="Arial Unicode MS" pitchFamily="34" charset="-128"/>
                <a:cs typeface="Arial Unicode MS" pitchFamily="34" charset="-128"/>
              </a:rPr>
              <a:t>4</a:t>
            </a:r>
            <a:r>
              <a:rPr lang="en-US" dirty="0" smtClean="0">
                <a:latin typeface="Arial Unicode MS" pitchFamily="34" charset="-128"/>
                <a:ea typeface="Arial Unicode MS" pitchFamily="34" charset="-128"/>
                <a:cs typeface="Arial Unicode MS" pitchFamily="34" charset="-128"/>
              </a:rPr>
              <a:t>-</a:t>
            </a:r>
            <a:r>
              <a:rPr lang="en-US" b="1" dirty="0" smtClean="0">
                <a:latin typeface="Arial Unicode MS" pitchFamily="34" charset="-128"/>
                <a:ea typeface="Arial Unicode MS" pitchFamily="34" charset="-128"/>
                <a:cs typeface="Arial Unicode MS" pitchFamily="34" charset="-128"/>
              </a:rPr>
              <a:t>Administrative Controls: </a:t>
            </a:r>
            <a:r>
              <a:rPr lang="en-US" dirty="0" smtClean="0">
                <a:latin typeface="Arial Unicode MS" pitchFamily="34" charset="-128"/>
                <a:ea typeface="Arial Unicode MS" pitchFamily="34" charset="-128"/>
                <a:cs typeface="Arial Unicode MS" pitchFamily="34" charset="-128"/>
              </a:rPr>
              <a:t>Administrators </a:t>
            </a:r>
            <a:r>
              <a:rPr lang="en-US" dirty="0">
                <a:latin typeface="Arial Unicode MS" pitchFamily="34" charset="-128"/>
                <a:ea typeface="Arial Unicode MS" pitchFamily="34" charset="-128"/>
                <a:cs typeface="Arial Unicode MS" pitchFamily="34" charset="-128"/>
              </a:rPr>
              <a:t>will have access to a comprehensive dashboard for managing users, vehicles, reservations, and payments</a:t>
            </a:r>
            <a:r>
              <a:rPr lang="en-US" dirty="0" smtClean="0">
                <a:latin typeface="Arial Unicode MS" pitchFamily="34" charset="-128"/>
                <a:ea typeface="Arial Unicode MS" pitchFamily="34" charset="-128"/>
                <a:cs typeface="Arial Unicode MS" pitchFamily="34" charset="-128"/>
              </a:rPr>
              <a:t>.</a:t>
            </a:r>
            <a:r>
              <a:rPr lang="en-US" dirty="0"/>
              <a:t> Administrative controls will include features for setting rental policies, managing staff accounts, and configuring system settings.</a:t>
            </a:r>
          </a:p>
          <a:p>
            <a:endParaRPr lang="en-US" dirty="0" smtClean="0">
              <a:latin typeface="Arial Unicode MS" pitchFamily="34" charset="-128"/>
              <a:ea typeface="Arial Unicode MS" pitchFamily="34" charset="-128"/>
              <a:cs typeface="Arial Unicode MS" pitchFamily="34" charset="-128"/>
            </a:endParaRPr>
          </a:p>
          <a:p>
            <a:r>
              <a:rPr lang="en-US" dirty="0">
                <a:latin typeface="Arial Unicode MS" pitchFamily="34" charset="-128"/>
                <a:ea typeface="Arial Unicode MS" pitchFamily="34" charset="-128"/>
                <a:cs typeface="Arial Unicode MS" pitchFamily="34" charset="-128"/>
              </a:rPr>
              <a:t>5</a:t>
            </a:r>
            <a:r>
              <a:rPr lang="en-US" dirty="0" smtClean="0">
                <a:latin typeface="Arial Unicode MS" pitchFamily="34" charset="-128"/>
                <a:ea typeface="Arial Unicode MS" pitchFamily="34" charset="-128"/>
                <a:cs typeface="Arial Unicode MS" pitchFamily="34" charset="-128"/>
              </a:rPr>
              <a:t>-</a:t>
            </a:r>
            <a:r>
              <a:rPr lang="en-US" b="1" dirty="0" smtClean="0">
                <a:latin typeface="Arial Unicode MS" pitchFamily="34" charset="-128"/>
                <a:ea typeface="Arial Unicode MS" pitchFamily="34" charset="-128"/>
                <a:cs typeface="Arial Unicode MS" pitchFamily="34" charset="-128"/>
              </a:rPr>
              <a:t>Responsive Design: </a:t>
            </a:r>
            <a:r>
              <a:rPr lang="en-US" dirty="0" smtClean="0">
                <a:latin typeface="Arial Unicode MS" pitchFamily="34" charset="-128"/>
                <a:ea typeface="Arial Unicode MS" pitchFamily="34" charset="-128"/>
                <a:cs typeface="Arial Unicode MS" pitchFamily="34" charset="-128"/>
              </a:rPr>
              <a:t>The </a:t>
            </a:r>
            <a:r>
              <a:rPr lang="en-US" dirty="0">
                <a:latin typeface="Arial Unicode MS" pitchFamily="34" charset="-128"/>
                <a:ea typeface="Arial Unicode MS" pitchFamily="34" charset="-128"/>
                <a:cs typeface="Arial Unicode MS" pitchFamily="34" charset="-128"/>
              </a:rPr>
              <a:t>frontend interface will be designed using responsive web design principles to ensure compatibility across devices of varying screen sizes and resolutions</a:t>
            </a:r>
            <a:r>
              <a:rPr lang="en-US" dirty="0" smtClean="0">
                <a:latin typeface="Arial Unicode MS" pitchFamily="34" charset="-128"/>
                <a:ea typeface="Arial Unicode MS" pitchFamily="34" charset="-128"/>
                <a:cs typeface="Arial Unicode MS" pitchFamily="34" charset="-128"/>
              </a:rPr>
              <a:t>.</a:t>
            </a:r>
            <a:r>
              <a:rPr lang="en-US" dirty="0"/>
              <a:t> Mobile-friendly layouts and touch-friendly interactions will provide a seamless experience for users accessing the application from smartphones and tablets.</a:t>
            </a:r>
          </a:p>
          <a:p>
            <a:endParaRPr lang="en-US" dirty="0" smtClean="0">
              <a:latin typeface="Arial Unicode MS" pitchFamily="34" charset="-128"/>
              <a:ea typeface="Arial Unicode MS" pitchFamily="34" charset="-128"/>
              <a:cs typeface="Arial Unicode MS" pitchFamily="34" charset="-128"/>
            </a:endParaRPr>
          </a:p>
          <a:p>
            <a:r>
              <a:rPr lang="en-US" dirty="0">
                <a:latin typeface="Arial Unicode MS" pitchFamily="34" charset="-128"/>
                <a:ea typeface="Arial Unicode MS" pitchFamily="34" charset="-128"/>
                <a:cs typeface="Arial Unicode MS" pitchFamily="34" charset="-128"/>
              </a:rPr>
              <a:t>6</a:t>
            </a:r>
            <a:r>
              <a:rPr lang="en-US" dirty="0" smtClean="0">
                <a:latin typeface="Arial Unicode MS" pitchFamily="34" charset="-128"/>
                <a:ea typeface="Arial Unicode MS" pitchFamily="34" charset="-128"/>
                <a:cs typeface="Arial Unicode MS" pitchFamily="34" charset="-128"/>
              </a:rPr>
              <a:t>-</a:t>
            </a:r>
            <a:r>
              <a:rPr lang="en-US" b="1" dirty="0" smtClean="0">
                <a:latin typeface="Arial Unicode MS" pitchFamily="34" charset="-128"/>
                <a:ea typeface="Arial Unicode MS" pitchFamily="34" charset="-128"/>
                <a:cs typeface="Arial Unicode MS" pitchFamily="34" charset="-128"/>
              </a:rPr>
              <a:t>Security Measures:</a:t>
            </a:r>
            <a:r>
              <a:rPr lang="en-US" dirty="0">
                <a:latin typeface="Arial Unicode MS" pitchFamily="34" charset="-128"/>
                <a:ea typeface="Arial Unicode MS" pitchFamily="34" charset="-128"/>
                <a:cs typeface="Arial Unicode MS" pitchFamily="34" charset="-128"/>
              </a:rPr>
              <a:t> </a:t>
            </a:r>
            <a:r>
              <a:rPr lang="en-US" dirty="0" smtClean="0">
                <a:latin typeface="Arial Unicode MS" pitchFamily="34" charset="-128"/>
                <a:ea typeface="Arial Unicode MS" pitchFamily="34" charset="-128"/>
                <a:cs typeface="Arial Unicode MS" pitchFamily="34" charset="-128"/>
              </a:rPr>
              <a:t>The </a:t>
            </a:r>
            <a:r>
              <a:rPr lang="en-US" dirty="0">
                <a:latin typeface="Arial Unicode MS" pitchFamily="34" charset="-128"/>
                <a:ea typeface="Arial Unicode MS" pitchFamily="34" charset="-128"/>
                <a:cs typeface="Arial Unicode MS" pitchFamily="34" charset="-128"/>
              </a:rPr>
              <a:t>application will implement robust security measures to protect user data, including encryption of sensitive information and protection against common web vulnerabilities.</a:t>
            </a:r>
          </a:p>
          <a:p>
            <a:endParaRPr lang="en-US" dirty="0"/>
          </a:p>
          <a:p>
            <a:endParaRPr lang="en-US" dirty="0"/>
          </a:p>
          <a:p>
            <a:endParaRPr lang="en-US" dirty="0"/>
          </a:p>
          <a:p>
            <a:pPr marL="457200" lvl="1" algn="l">
              <a:lnSpc>
                <a:spcPct val="150000"/>
              </a:lnSpc>
            </a:pPr>
            <a:endParaRPr lang="en-US" b="0" i="0" dirty="0">
              <a:solidFill>
                <a:srgbClr val="374151"/>
              </a:solidFill>
              <a:effectLst/>
              <a:latin typeface="Times New Roman" panose="02020603050405020304" pitchFamily="18" charset="0"/>
              <a:cs typeface="Times New Roman" panose="02020603050405020304" pitchFamily="18" charset="0"/>
            </a:endParaRPr>
          </a:p>
          <a:p>
            <a:pPr marL="742950" lvl="1" indent="-285750" algn="l">
              <a:lnSpc>
                <a:spcPct val="150000"/>
              </a:lnSpc>
              <a:buFont typeface="+mj-lt"/>
              <a:buAutoNum type="arabicPeriod"/>
            </a:pPr>
            <a:endParaRPr lang="en-US" b="0" i="0" dirty="0">
              <a:solidFill>
                <a:srgbClr val="374151"/>
              </a:solidFill>
              <a:effectLst/>
              <a:latin typeface="Times New Roman" panose="02020603050405020304" pitchFamily="18" charset="0"/>
              <a:cs typeface="Times New Roman" panose="02020603050405020304" pitchFamily="18" charset="0"/>
            </a:endParaRPr>
          </a:p>
        </p:txBody>
      </p:sp>
      <p:cxnSp>
        <p:nvCxnSpPr>
          <p:cNvPr id="2" name="Straight Connector 1">
            <a:extLst>
              <a:ext uri="{FF2B5EF4-FFF2-40B4-BE49-F238E27FC236}">
                <a16:creationId xmlns="" xmlns:a16="http://schemas.microsoft.com/office/drawing/2014/main" id="{A0896F70-0E57-B001-3C98-BB76EA937037}"/>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 xmlns:a16="http://schemas.microsoft.com/office/drawing/2014/main" id="{FB315134-FD10-6E28-FDC9-29E7F29C2454}"/>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48748194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90AB2285-16B6-67AB-39F2-7E03D6821A2A}"/>
              </a:ext>
            </a:extLst>
          </p:cNvPr>
          <p:cNvSpPr txBox="1"/>
          <p:nvPr/>
        </p:nvSpPr>
        <p:spPr>
          <a:xfrm>
            <a:off x="457200" y="752832"/>
            <a:ext cx="8017933" cy="3000821"/>
          </a:xfrm>
          <a:prstGeom prst="rect">
            <a:avLst/>
          </a:prstGeom>
          <a:noFill/>
        </p:spPr>
        <p:txBody>
          <a:bodyPr wrap="square">
            <a:spAutoFit/>
          </a:bodyPr>
          <a:lstStyle/>
          <a:p>
            <a:pPr marL="457200" lvl="1"/>
            <a:r>
              <a:rPr lang="en-US" dirty="0" smtClean="0">
                <a:latin typeface="Arial Unicode MS" pitchFamily="34" charset="-128"/>
                <a:ea typeface="Arial Unicode MS" pitchFamily="34" charset="-128"/>
                <a:cs typeface="Arial Unicode MS" pitchFamily="34" charset="-128"/>
              </a:rPr>
              <a:t>7-</a:t>
            </a:r>
            <a:r>
              <a:rPr lang="en-US" b="1" dirty="0" smtClean="0">
                <a:latin typeface="Arial Unicode MS" pitchFamily="34" charset="-128"/>
                <a:ea typeface="Arial Unicode MS" pitchFamily="34" charset="-128"/>
                <a:cs typeface="Arial Unicode MS" pitchFamily="34" charset="-128"/>
              </a:rPr>
              <a:t>Reservation </a:t>
            </a:r>
            <a:r>
              <a:rPr lang="en-US" b="1" dirty="0">
                <a:latin typeface="Arial Unicode MS" pitchFamily="34" charset="-128"/>
                <a:ea typeface="Arial Unicode MS" pitchFamily="34" charset="-128"/>
                <a:cs typeface="Arial Unicode MS" pitchFamily="34" charset="-128"/>
              </a:rPr>
              <a:t>Management</a:t>
            </a:r>
            <a:r>
              <a:rPr lang="en-US" b="1" dirty="0" smtClean="0">
                <a:latin typeface="Arial Unicode MS" pitchFamily="34" charset="-128"/>
                <a:ea typeface="Arial Unicode MS" pitchFamily="34" charset="-128"/>
                <a:cs typeface="Arial Unicode MS" pitchFamily="34" charset="-128"/>
              </a:rPr>
              <a:t>: </a:t>
            </a:r>
            <a:r>
              <a:rPr lang="en-US" dirty="0" smtClean="0">
                <a:latin typeface="Arial Unicode MS" pitchFamily="34" charset="-128"/>
                <a:ea typeface="Arial Unicode MS" pitchFamily="34" charset="-128"/>
                <a:cs typeface="Arial Unicode MS" pitchFamily="34" charset="-128"/>
              </a:rPr>
              <a:t>Administrators </a:t>
            </a:r>
            <a:r>
              <a:rPr lang="en-US" dirty="0">
                <a:latin typeface="Arial Unicode MS" pitchFamily="34" charset="-128"/>
                <a:ea typeface="Arial Unicode MS" pitchFamily="34" charset="-128"/>
                <a:cs typeface="Arial Unicode MS" pitchFamily="34" charset="-128"/>
              </a:rPr>
              <a:t>will have access to a dashboard for managing reservations, including viewing, modifying, and canceling bookings</a:t>
            </a:r>
            <a:r>
              <a:rPr lang="en-US" dirty="0" smtClean="0">
                <a:latin typeface="Arial Unicode MS" pitchFamily="34" charset="-128"/>
                <a:ea typeface="Arial Unicode MS" pitchFamily="34" charset="-128"/>
                <a:cs typeface="Arial Unicode MS" pitchFamily="34" charset="-128"/>
              </a:rPr>
              <a:t>.</a:t>
            </a:r>
            <a:r>
              <a:rPr lang="en-US" dirty="0">
                <a:latin typeface="Arial Unicode MS" pitchFamily="34" charset="-128"/>
                <a:ea typeface="Arial Unicode MS" pitchFamily="34" charset="-128"/>
                <a:cs typeface="Arial Unicode MS" pitchFamily="34" charset="-128"/>
              </a:rPr>
              <a:t> Automated notifications will alert users and administrators about upcoming reservations, changes, and cancellations.</a:t>
            </a:r>
          </a:p>
          <a:p>
            <a:pPr marL="457200" lvl="1"/>
            <a:r>
              <a:rPr lang="en-US" dirty="0">
                <a:latin typeface="Arial Unicode MS" pitchFamily="34" charset="-128"/>
                <a:ea typeface="Arial Unicode MS" pitchFamily="34" charset="-128"/>
                <a:cs typeface="Arial Unicode MS" pitchFamily="34" charset="-128"/>
              </a:rPr>
              <a:t>The system will enforce business rules, such as rental duration limits and availability constraints, to prevent conflicts and ensure smooth operation</a:t>
            </a:r>
            <a:r>
              <a:rPr lang="en-US" dirty="0" smtClean="0">
                <a:latin typeface="Arial Unicode MS" pitchFamily="34" charset="-128"/>
                <a:ea typeface="Arial Unicode MS" pitchFamily="34" charset="-128"/>
                <a:cs typeface="Arial Unicode MS" pitchFamily="34" charset="-128"/>
              </a:rPr>
              <a:t>.</a:t>
            </a:r>
          </a:p>
          <a:p>
            <a:pPr marL="457200" lvl="1"/>
            <a:endParaRPr lang="en-US" dirty="0">
              <a:latin typeface="Arial Unicode MS" pitchFamily="34" charset="-128"/>
              <a:ea typeface="Arial Unicode MS" pitchFamily="34" charset="-128"/>
              <a:cs typeface="Arial Unicode MS" pitchFamily="34" charset="-128"/>
            </a:endParaRPr>
          </a:p>
          <a:p>
            <a:pPr marL="457200" lvl="1"/>
            <a:r>
              <a:rPr lang="en-US" dirty="0">
                <a:latin typeface="Arial Unicode MS" pitchFamily="34" charset="-128"/>
                <a:ea typeface="Arial Unicode MS" pitchFamily="34" charset="-128"/>
                <a:cs typeface="Arial Unicode MS" pitchFamily="34" charset="-128"/>
              </a:rPr>
              <a:t>8</a:t>
            </a:r>
            <a:r>
              <a:rPr lang="en-US" dirty="0" smtClean="0">
                <a:latin typeface="Arial Unicode MS" pitchFamily="34" charset="-128"/>
                <a:ea typeface="Arial Unicode MS" pitchFamily="34" charset="-128"/>
                <a:cs typeface="Arial Unicode MS" pitchFamily="34" charset="-128"/>
              </a:rPr>
              <a:t>-</a:t>
            </a:r>
            <a:r>
              <a:rPr lang="en-US" b="1" dirty="0" smtClean="0">
                <a:latin typeface="Arial Unicode MS" pitchFamily="34" charset="-128"/>
                <a:ea typeface="Arial Unicode MS" pitchFamily="34" charset="-128"/>
                <a:cs typeface="Arial Unicode MS" pitchFamily="34" charset="-128"/>
              </a:rPr>
              <a:t>Inventory </a:t>
            </a:r>
            <a:r>
              <a:rPr lang="en-US" b="1" dirty="0">
                <a:latin typeface="Arial Unicode MS" pitchFamily="34" charset="-128"/>
                <a:ea typeface="Arial Unicode MS" pitchFamily="34" charset="-128"/>
                <a:cs typeface="Arial Unicode MS" pitchFamily="34" charset="-128"/>
              </a:rPr>
              <a:t>Management</a:t>
            </a:r>
            <a:r>
              <a:rPr lang="en-US" b="1" dirty="0" smtClean="0">
                <a:latin typeface="Arial Unicode MS" pitchFamily="34" charset="-128"/>
                <a:ea typeface="Arial Unicode MS" pitchFamily="34" charset="-128"/>
                <a:cs typeface="Arial Unicode MS" pitchFamily="34" charset="-128"/>
              </a:rPr>
              <a:t>: </a:t>
            </a:r>
            <a:r>
              <a:rPr lang="en-US" dirty="0" smtClean="0">
                <a:latin typeface="Arial Unicode MS" pitchFamily="34" charset="-128"/>
                <a:ea typeface="Arial Unicode MS" pitchFamily="34" charset="-128"/>
                <a:cs typeface="Arial Unicode MS" pitchFamily="34" charset="-128"/>
              </a:rPr>
              <a:t>Administrators </a:t>
            </a:r>
            <a:r>
              <a:rPr lang="en-US" dirty="0">
                <a:latin typeface="Arial Unicode MS" pitchFamily="34" charset="-128"/>
                <a:ea typeface="Arial Unicode MS" pitchFamily="34" charset="-128"/>
                <a:cs typeface="Arial Unicode MS" pitchFamily="34" charset="-128"/>
              </a:rPr>
              <a:t>will be able to add new vehicles to the inventory, update existing listings, and remove vehicles that are no longer available</a:t>
            </a:r>
            <a:r>
              <a:rPr lang="en-US" dirty="0" smtClean="0">
                <a:latin typeface="Arial Unicode MS" pitchFamily="34" charset="-128"/>
                <a:ea typeface="Arial Unicode MS" pitchFamily="34" charset="-128"/>
                <a:cs typeface="Arial Unicode MS" pitchFamily="34" charset="-128"/>
              </a:rPr>
              <a:t>.</a:t>
            </a:r>
            <a:r>
              <a:rPr lang="en-US" dirty="0">
                <a:latin typeface="Arial Unicode MS" pitchFamily="34" charset="-128"/>
                <a:ea typeface="Arial Unicode MS" pitchFamily="34" charset="-128"/>
                <a:cs typeface="Arial Unicode MS" pitchFamily="34" charset="-128"/>
              </a:rPr>
              <a:t> Real-time availability tracking will ensure accurate representation of vehicle availability to users.</a:t>
            </a:r>
          </a:p>
          <a:p>
            <a:pPr marL="457200" lvl="1"/>
            <a:r>
              <a:rPr lang="en-US" dirty="0">
                <a:latin typeface="Arial Unicode MS" pitchFamily="34" charset="-128"/>
                <a:ea typeface="Arial Unicode MS" pitchFamily="34" charset="-128"/>
                <a:cs typeface="Arial Unicode MS" pitchFamily="34" charset="-128"/>
              </a:rPr>
              <a:t>Inventory management tools will allow administrators to categorize vehicles, set rental rates, and manage special promotions or discounts.</a:t>
            </a:r>
          </a:p>
          <a:p>
            <a:pPr marL="457200" lvl="1"/>
            <a:endParaRPr lang="en-US" b="0" i="0" dirty="0">
              <a:solidFill>
                <a:srgbClr val="374151"/>
              </a:solidFill>
              <a:effectLst/>
              <a:latin typeface="Arial Unicode MS" pitchFamily="34" charset="-128"/>
              <a:ea typeface="Arial Unicode MS" pitchFamily="34" charset="-128"/>
              <a:cs typeface="Arial Unicode MS" pitchFamily="34" charset="-128"/>
            </a:endParaRPr>
          </a:p>
          <a:p>
            <a:pPr marL="742950" lvl="1" indent="-285750" algn="l">
              <a:lnSpc>
                <a:spcPct val="150000"/>
              </a:lnSpc>
              <a:buFont typeface="+mj-lt"/>
              <a:buAutoNum type="arabicPeriod"/>
            </a:pPr>
            <a:endParaRPr lang="en-US" b="0" i="0" dirty="0">
              <a:solidFill>
                <a:srgbClr val="374151"/>
              </a:solidFill>
              <a:effectLst/>
              <a:latin typeface="Times New Roman" panose="02020603050405020304" pitchFamily="18" charset="0"/>
              <a:cs typeface="Times New Roman" panose="02020603050405020304" pitchFamily="18" charset="0"/>
            </a:endParaRPr>
          </a:p>
        </p:txBody>
      </p:sp>
      <p:cxnSp>
        <p:nvCxnSpPr>
          <p:cNvPr id="2" name="Straight Connector 1">
            <a:extLst>
              <a:ext uri="{FF2B5EF4-FFF2-40B4-BE49-F238E27FC236}">
                <a16:creationId xmlns="" xmlns:a16="http://schemas.microsoft.com/office/drawing/2014/main" id="{425A5131-6F83-AD76-5E52-14CCB9D908F9}"/>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 xmlns:a16="http://schemas.microsoft.com/office/drawing/2014/main" id="{9D85AD23-D3D0-C7F5-13BD-C3746B44AE9A}"/>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383264529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Technology Used</a:t>
            </a:r>
            <a:endParaRPr lang="en-IN" sz="1600"/>
          </a:p>
        </p:txBody>
      </p:sp>
      <p:sp>
        <p:nvSpPr>
          <p:cNvPr id="2" name="Google Shape;62;g5fab984687_2_0">
            <a:extLst>
              <a:ext uri="{FF2B5EF4-FFF2-40B4-BE49-F238E27FC236}">
                <a16:creationId xmlns="" xmlns:a16="http://schemas.microsoft.com/office/drawing/2014/main" id="{07E1EAD1-F835-6956-77CD-17363121C17E}"/>
              </a:ext>
            </a:extLst>
          </p:cNvPr>
          <p:cNvSpPr txBox="1">
            <a:spLocks/>
          </p:cNvSpPr>
          <p:nvPr/>
        </p:nvSpPr>
        <p:spPr>
          <a:xfrm>
            <a:off x="128063" y="1059160"/>
            <a:ext cx="5314387" cy="379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p:txBody>
      </p:sp>
      <p:graphicFrame>
        <p:nvGraphicFramePr>
          <p:cNvPr id="5" name="Diagram 4">
            <a:extLst>
              <a:ext uri="{FF2B5EF4-FFF2-40B4-BE49-F238E27FC236}">
                <a16:creationId xmlns="" xmlns:a16="http://schemas.microsoft.com/office/drawing/2014/main" id="{6907D582-D8F7-CF69-ABAE-503F64E8F161}"/>
              </a:ext>
            </a:extLst>
          </p:cNvPr>
          <p:cNvGraphicFramePr/>
          <p:nvPr>
            <p:extLst>
              <p:ext uri="{D42A27DB-BD31-4B8C-83A1-F6EECF244321}">
                <p14:modId xmlns:p14="http://schemas.microsoft.com/office/powerpoint/2010/main" val="4022671124"/>
              </p:ext>
            </p:extLst>
          </p:nvPr>
        </p:nvGraphicFramePr>
        <p:xfrm>
          <a:off x="-84668" y="615950"/>
          <a:ext cx="8951601"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a:extLst>
              <a:ext uri="{FF2B5EF4-FFF2-40B4-BE49-F238E27FC236}">
                <a16:creationId xmlns="" xmlns:a16="http://schemas.microsoft.com/office/drawing/2014/main" id="{DF48260F-742B-E32A-02FE-B142578BC1A4}"/>
              </a:ext>
            </a:extLst>
          </p:cNvPr>
          <p:cNvPicPr>
            <a:picLocks noChangeAspect="1"/>
          </p:cNvPicPr>
          <p:nvPr/>
        </p:nvPicPr>
        <p:blipFill>
          <a:blip r:embed="rId8"/>
          <a:stretch>
            <a:fillRect/>
          </a:stretch>
        </p:blipFill>
        <p:spPr>
          <a:xfrm>
            <a:off x="1021171" y="1723257"/>
            <a:ext cx="2956469" cy="2573047"/>
          </a:xfrm>
          <a:prstGeom prst="rect">
            <a:avLst/>
          </a:prstGeom>
        </p:spPr>
      </p:pic>
      <p:pic>
        <p:nvPicPr>
          <p:cNvPr id="11" name="Picture 10">
            <a:extLst>
              <a:ext uri="{FF2B5EF4-FFF2-40B4-BE49-F238E27FC236}">
                <a16:creationId xmlns="" xmlns:a16="http://schemas.microsoft.com/office/drawing/2014/main" id="{B089073F-18B7-3DD8-48EB-55DA0C87BA84}"/>
              </a:ext>
            </a:extLst>
          </p:cNvPr>
          <p:cNvPicPr>
            <a:picLocks noChangeAspect="1"/>
          </p:cNvPicPr>
          <p:nvPr/>
        </p:nvPicPr>
        <p:blipFill>
          <a:blip r:embed="rId9"/>
          <a:stretch>
            <a:fillRect/>
          </a:stretch>
        </p:blipFill>
        <p:spPr>
          <a:xfrm>
            <a:off x="4564380" y="1712692"/>
            <a:ext cx="4165599" cy="2090952"/>
          </a:xfrm>
          <a:prstGeom prst="rect">
            <a:avLst/>
          </a:prstGeom>
        </p:spPr>
      </p:pic>
      <p:sp>
        <p:nvSpPr>
          <p:cNvPr id="12" name="TextBox 11">
            <a:extLst>
              <a:ext uri="{FF2B5EF4-FFF2-40B4-BE49-F238E27FC236}">
                <a16:creationId xmlns="" xmlns:a16="http://schemas.microsoft.com/office/drawing/2014/main" id="{652B04F6-FDE4-25BD-3C19-D5DC09B99F1A}"/>
              </a:ext>
            </a:extLst>
          </p:cNvPr>
          <p:cNvSpPr txBox="1"/>
          <p:nvPr/>
        </p:nvSpPr>
        <p:spPr>
          <a:xfrm>
            <a:off x="1000361" y="1361511"/>
            <a:ext cx="3318484" cy="307777"/>
          </a:xfrm>
          <a:prstGeom prst="rect">
            <a:avLst/>
          </a:prstGeom>
          <a:noFill/>
        </p:spPr>
        <p:txBody>
          <a:bodyPr wrap="square" rtlCol="0">
            <a:spAutoFit/>
          </a:bodyPr>
          <a:lstStyle/>
          <a:p>
            <a:pPr algn="ctr"/>
            <a:r>
              <a:rPr lang="en-US"/>
              <a:t>Front-end</a:t>
            </a:r>
          </a:p>
        </p:txBody>
      </p:sp>
      <p:sp>
        <p:nvSpPr>
          <p:cNvPr id="13" name="TextBox 12">
            <a:extLst>
              <a:ext uri="{FF2B5EF4-FFF2-40B4-BE49-F238E27FC236}">
                <a16:creationId xmlns="" xmlns:a16="http://schemas.microsoft.com/office/drawing/2014/main" id="{02E6A23E-BD78-D77E-AD81-17D853BDDC74}"/>
              </a:ext>
            </a:extLst>
          </p:cNvPr>
          <p:cNvSpPr txBox="1"/>
          <p:nvPr/>
        </p:nvSpPr>
        <p:spPr>
          <a:xfrm>
            <a:off x="4865736" y="1287522"/>
            <a:ext cx="3580969" cy="307777"/>
          </a:xfrm>
          <a:prstGeom prst="rect">
            <a:avLst/>
          </a:prstGeom>
          <a:noFill/>
        </p:spPr>
        <p:txBody>
          <a:bodyPr wrap="square" rtlCol="0">
            <a:spAutoFit/>
          </a:bodyPr>
          <a:lstStyle/>
          <a:p>
            <a:pPr algn="ctr"/>
            <a:r>
              <a:rPr lang="en-US"/>
              <a:t>Back-end</a:t>
            </a:r>
          </a:p>
        </p:txBody>
      </p:sp>
      <p:cxnSp>
        <p:nvCxnSpPr>
          <p:cNvPr id="6" name="Straight Connector 5">
            <a:extLst>
              <a:ext uri="{FF2B5EF4-FFF2-40B4-BE49-F238E27FC236}">
                <a16:creationId xmlns="" xmlns:a16="http://schemas.microsoft.com/office/drawing/2014/main" id="{802A8F1A-67E8-0BA1-6B45-F0633689698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Google Shape;61;g5fab984687_2_0">
            <a:extLst>
              <a:ext uri="{FF2B5EF4-FFF2-40B4-BE49-F238E27FC236}">
                <a16:creationId xmlns="" xmlns:a16="http://schemas.microsoft.com/office/drawing/2014/main" id="{3447FF72-B82E-F4FB-B8A0-D3532FD4F749}"/>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83245635"/>
      </p:ext>
    </p:extLst>
  </p:cSld>
  <p:clrMapOvr>
    <a:masterClrMapping/>
  </p:clrMapOvr>
  <p:timing>
    <p:tnLst>
      <p:par>
        <p:cTn id="1" dur="indefinite" restart="never" nodeType="tmRoot"/>
      </p:par>
    </p:tn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A6559A34-456E-49A1-8157-9E3D18BFAD36}">
  <ds:schemaRefs>
    <ds:schemaRef ds:uri="c0fa2617-96bd-425d-8578-e93563fe37c5"/>
    <ds:schemaRef ds:uri="http://purl.org/dc/terms/"/>
    <ds:schemaRef ds:uri="http://schemas.openxmlformats.org/package/2006/metadata/core-properties"/>
    <ds:schemaRef ds:uri="http://purl.org/dc/dcmitype/"/>
    <ds:schemaRef ds:uri="http://schemas.microsoft.com/office/infopath/2007/PartnerControls"/>
    <ds:schemaRef ds:uri="http://purl.org/dc/elements/1.1/"/>
    <ds:schemaRef ds:uri="http://schemas.microsoft.com/office/2006/metadata/properties"/>
    <ds:schemaRef ds:uri="http://schemas.microsoft.com/office/2006/documentManagement/types"/>
    <ds:schemaRef ds:uri="9162bd5b-4ed9-4da3-b376-05204580ba3f"/>
    <ds:schemaRef ds:uri="http://www.w3.org/XML/1998/namespace"/>
  </ds:schemaRefs>
</ds:datastoreItem>
</file>

<file path=customXml/itemProps3.xml><?xml version="1.0" encoding="utf-8"?>
<ds:datastoreItem xmlns:ds="http://schemas.openxmlformats.org/officeDocument/2006/customXml" ds:itemID="{3706AB80-2608-47D7-8AC8-FA6BC8A9B27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105</TotalTime>
  <Words>381</Words>
  <Application>Microsoft Office PowerPoint</Application>
  <PresentationFormat>On-screen Show (16:9)</PresentationFormat>
  <Paragraphs>56</Paragraphs>
  <Slides>18</Slides>
  <Notes>10</Notes>
  <HiddenSlides>0</HiddenSlides>
  <MMClips>0</MMClips>
  <ScaleCrop>false</ScaleCrop>
  <HeadingPairs>
    <vt:vector size="6" baseType="variant">
      <vt:variant>
        <vt:lpstr>Theme</vt:lpstr>
      </vt:variant>
      <vt:variant>
        <vt:i4>1</vt:i4>
      </vt:variant>
      <vt:variant>
        <vt:lpstr>Slide Titles</vt:lpstr>
      </vt:variant>
      <vt:variant>
        <vt:i4>18</vt:i4>
      </vt:variant>
      <vt:variant>
        <vt:lpstr>Custom Shows</vt:lpstr>
      </vt:variant>
      <vt:variant>
        <vt:i4>1</vt:i4>
      </vt:variant>
    </vt:vector>
  </HeadingPairs>
  <TitlesOfParts>
    <vt:vector size="20" baseType="lpstr">
      <vt:lpstr>Simple Light</vt:lpstr>
      <vt:lpstr>PowerPoint Presentation</vt:lpstr>
      <vt:lpstr>PowerPoint Presentation</vt:lpstr>
      <vt:lpstr>Abstract:  1,The proliferation of car rental services has led to a significant demand for efficient and user-friendly platforms that streamline the process of renting vehicles. In response to this demand, this project aims to develop a comprehensive Car Rentals Application using the Django Framework.  2,The application will provide a seamless experience for both customers and administrators, offering features such as user registration, vehicle browsing, reservation management, and administrative controls. Utilizing Django's built-in authentication system, users will be able to create accounts, log in securely, and manage their rental reservations.  </vt:lpstr>
      <vt:lpstr> Problem Statement:                     The car rental industry has witnessed significant growth in recent years, with an increasing  number of people opting for rental services for their transportation needs. However, many existing car rental platforms suffer from inefficiencies, outdated interfaces, and lack of user-friendly features.                                      1, Inefficient User Experience: Existing car rental platforms often lack intuitive user interfaces                                     2, Scalability and Performance: The user base grows and the application handles increasing traffic, scalability and performance become critical factors.                                      3, Limited Functionality: Many car rental platforms offer limited functionality, restricting users' ability to browse vehicles, make reservations, or manage their bookings effectively.                                     4, Poor Inventory Management: Inefficient inventory management can lead to issues such as overbooking, inaccurate availability information, and difficulty in tracking vehicle status      </vt:lpstr>
      <vt:lpstr>Project Overview                 The Car Rentals Application aims to provide a modern, efficient, and user-friendly platform for renting vehicles, built using the   Django  Framework.                The project will encompass both frontend and backend development to deliver a comprehensive solution that caters to the needs of customers and administrators alike.                 Key Features are:                          . User Registration and Authentication                              . Vehicle Browsing and Filtering                              . Reservation Management                              . Inventory Management                              . Pricing and Payment Processing                              . Administrative Controls                              . Responsive Design                              . Security Measures </vt:lpstr>
      <vt:lpstr>Proposed Solution:        The Car Rentals Application will be developed using the Django Framework to provide a robust, scalable, and user-friendly platform for renting vehicles. The solution will encompass both frontend and backend components, offering a comprehensive set of features for customers and administrators.  1-User Management: Users will be able to register accounts securely, providing necessary details such as name, email, and password. Authentication will be handled using Django's built-in authentication system, ensuring secure access to user accounts. User profiles will allow customers to manage their personal information, view booking history, and update preferences. 2-Vehicle Listing and Booking: The application will offer a user-friendly interface for browsing available vehicles, including cars, trucks, and vans. Advanced search and filtering options will enable users to find vehicles based on criteria such as location, type, and price range.  </vt:lpstr>
      <vt:lpstr>PowerPoint Presentation</vt:lpstr>
      <vt:lpstr>PowerPoint Presentation</vt:lpstr>
      <vt:lpstr>Technology Used</vt:lpstr>
      <vt:lpstr>Modelling &amp; Results:                                                  Database Schema Design: The database schema will include tables for users, vehicles, reservations, payments, and administrative settings.Relationships between tables will be established using foreign keys to ensure data integrity and efficient querying. Backend Development: Django's ORM (Object-Relational Mapping) will be used to define database models and relationships between them. Frontend Development: HTML templates will be created for rendering dynamic content and forms, using Django's template language to inject data from the backend.   </vt:lpstr>
      <vt:lpstr>Homepage</vt:lpstr>
      <vt:lpstr>About-Us-Page</vt:lpstr>
      <vt:lpstr>Service-Page</vt:lpstr>
      <vt:lpstr>Our car</vt:lpstr>
      <vt:lpstr>  CONTACT US</vt:lpstr>
      <vt:lpstr>Future Enhancements:  In the ever-evolving landscape of travel and mobility, our commitment to enhancing the car rental experience remains steadfast. Looking ahead, we are dedicated to implementing innovative solutions and cutting-edge technologies to redefine convenience, safety, and sustainability. From seamless digital booking platforms to advanced vehicle features, our future enhancements aim to provide customers with unparalleled flexibility and peace of mind. Whether it's incorporating autonomous driving capabilities or expanding our electric and hybrid fleet options, we're continuously striving to anticipate and meet the evolving needs of our discerning clientele. Embracing the future of mobility, we're excited to embark on this journey with you, ensuring that every rental experience exceeds expectations and paves the way for memorable adventures ahead.     </vt:lpstr>
      <vt:lpstr>Conclusion: In conclusion, car rental services play a pivotal role in facilitating convenient and flexible travel experiences for individuals and businesses alike. With a diverse range of vehicles, seamless booking processes, and dedicated customer support, renting a car offers freedom and convenience unmatched by other modes of transportation. As technology advances and consumer needs evolve, the future of car rental holds promise for even greater enhancements, ensuring that travelers can continue to rely on these services for safe, efficient, and enjoyable journeys. Whether for leisure or business, renting a car provides the opportunity to explore new destinations, meet deadlines, and create unforgettable memories on the road.  </vt:lpstr>
      <vt:lpstr>Thank You!</vt:lpstr>
      <vt:lpstr>Custom Show 1</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ACEW</cp:lastModifiedBy>
  <cp:revision>16</cp:revision>
  <dcterms:modified xsi:type="dcterms:W3CDTF">2024-04-10T09:55:50Z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